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34"/>
  </p:notesMasterIdLst>
  <p:sldIdLst>
    <p:sldId id="257" r:id="rId5"/>
    <p:sldId id="259" r:id="rId6"/>
    <p:sldId id="260" r:id="rId7"/>
    <p:sldId id="256" r:id="rId8"/>
    <p:sldId id="262" r:id="rId9"/>
    <p:sldId id="267" r:id="rId10"/>
    <p:sldId id="275" r:id="rId11"/>
    <p:sldId id="276" r:id="rId12"/>
    <p:sldId id="280" r:id="rId13"/>
    <p:sldId id="277" r:id="rId14"/>
    <p:sldId id="279" r:id="rId15"/>
    <p:sldId id="263" r:id="rId16"/>
    <p:sldId id="282" r:id="rId17"/>
    <p:sldId id="264" r:id="rId18"/>
    <p:sldId id="284" r:id="rId19"/>
    <p:sldId id="265" r:id="rId20"/>
    <p:sldId id="285" r:id="rId21"/>
    <p:sldId id="286" r:id="rId22"/>
    <p:sldId id="287" r:id="rId23"/>
    <p:sldId id="288" r:id="rId24"/>
    <p:sldId id="290" r:id="rId25"/>
    <p:sldId id="291" r:id="rId26"/>
    <p:sldId id="289" r:id="rId27"/>
    <p:sldId id="292" r:id="rId28"/>
    <p:sldId id="293" r:id="rId29"/>
    <p:sldId id="294" r:id="rId30"/>
    <p:sldId id="295" r:id="rId31"/>
    <p:sldId id="296" r:id="rId32"/>
    <p:sldId id="25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06AD8B-9E78-426B-B6B6-12EEA7A08A53}" v="25" dt="2024-12-31T05:04:00.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CCB84-A3BE-44D3-835C-278CD16F4000}" type="datetimeFigureOut">
              <a:rPr lang="en-IN" smtClean="0"/>
              <a:t>02-01-2025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CB1BEC-5ACD-4B72-9D82-55C57860A2B0}" type="slidenum">
              <a:rPr lang="en-IN" smtClean="0"/>
              <a:t>‹#›</a:t>
            </a:fld>
            <a:endParaRPr lang="en-IN"/>
          </a:p>
        </p:txBody>
      </p:sp>
    </p:spTree>
    <p:extLst>
      <p:ext uri="{BB962C8B-B14F-4D97-AF65-F5344CB8AC3E}">
        <p14:creationId xmlns:p14="http://schemas.microsoft.com/office/powerpoint/2010/main" val="402722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84640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608644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29642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79554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772239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528454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410860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319490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11092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095174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46920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345707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98785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965073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762175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4170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35523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159428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257514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277422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1F2DE"/>
          </a:solidFill>
          <a:ln/>
        </p:spPr>
      </p:sp>
      <p:sp>
        <p:nvSpPr>
          <p:cNvPr id="3" name="Shape 1"/>
          <p:cNvSpPr/>
          <p:nvPr/>
        </p:nvSpPr>
        <p:spPr>
          <a:xfrm>
            <a:off x="0" y="0"/>
            <a:ext cx="12192000" cy="68580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77178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1F2DE"/>
          </a:solidFill>
          <a:ln/>
        </p:spPr>
      </p:sp>
      <p:sp>
        <p:nvSpPr>
          <p:cNvPr id="3" name="Shape 1"/>
          <p:cNvSpPr/>
          <p:nvPr/>
        </p:nvSpPr>
        <p:spPr>
          <a:xfrm>
            <a:off x="0" y="0"/>
            <a:ext cx="12192000" cy="68580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238929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1F2DE"/>
          </a:solidFill>
          <a:ln/>
        </p:spPr>
      </p:sp>
      <p:sp>
        <p:nvSpPr>
          <p:cNvPr id="3" name="Shape 1"/>
          <p:cNvSpPr/>
          <p:nvPr/>
        </p:nvSpPr>
        <p:spPr>
          <a:xfrm>
            <a:off x="0" y="0"/>
            <a:ext cx="12192000" cy="68580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1214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1F2DE"/>
          </a:solidFill>
          <a:ln/>
        </p:spPr>
      </p:sp>
      <p:sp>
        <p:nvSpPr>
          <p:cNvPr id="3" name="Shape 1"/>
          <p:cNvSpPr/>
          <p:nvPr/>
        </p:nvSpPr>
        <p:spPr>
          <a:xfrm>
            <a:off x="0" y="0"/>
            <a:ext cx="12192000" cy="68580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28474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1F2DE"/>
          </a:solidFill>
          <a:ln/>
        </p:spPr>
      </p:sp>
      <p:sp>
        <p:nvSpPr>
          <p:cNvPr id="3" name="Shape 1"/>
          <p:cNvSpPr/>
          <p:nvPr/>
        </p:nvSpPr>
        <p:spPr>
          <a:xfrm>
            <a:off x="0" y="0"/>
            <a:ext cx="12192000" cy="68580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96512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7" y="6457950"/>
            <a:ext cx="1435504" cy="342900"/>
          </a:xfrm>
          <a:prstGeom prst="rect">
            <a:avLst/>
          </a:prstGeom>
        </p:spPr>
      </p:pic>
    </p:spTree>
    <p:extLst>
      <p:ext uri="{BB962C8B-B14F-4D97-AF65-F5344CB8AC3E}">
        <p14:creationId xmlns:p14="http://schemas.microsoft.com/office/powerpoint/2010/main" val="34474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7" y="6457950"/>
            <a:ext cx="1435504" cy="342900"/>
          </a:xfrm>
          <a:prstGeom prst="rect">
            <a:avLst/>
          </a:prstGeom>
        </p:spPr>
      </p:pic>
    </p:spTree>
    <p:extLst>
      <p:ext uri="{BB962C8B-B14F-4D97-AF65-F5344CB8AC3E}">
        <p14:creationId xmlns:p14="http://schemas.microsoft.com/office/powerpoint/2010/main" val="2447357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7" y="6457950"/>
            <a:ext cx="1435504" cy="342900"/>
          </a:xfrm>
          <a:prstGeom prst="rect">
            <a:avLst/>
          </a:prstGeom>
        </p:spPr>
      </p:pic>
    </p:spTree>
    <p:extLst>
      <p:ext uri="{BB962C8B-B14F-4D97-AF65-F5344CB8AC3E}">
        <p14:creationId xmlns:p14="http://schemas.microsoft.com/office/powerpoint/2010/main" val="3179824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7" y="6457950"/>
            <a:ext cx="1435504" cy="342900"/>
          </a:xfrm>
          <a:prstGeom prst="rect">
            <a:avLst/>
          </a:prstGeom>
        </p:spPr>
      </p:pic>
    </p:spTree>
    <p:extLst>
      <p:ext uri="{BB962C8B-B14F-4D97-AF65-F5344CB8AC3E}">
        <p14:creationId xmlns:p14="http://schemas.microsoft.com/office/powerpoint/2010/main" val="131714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pPr>
              <a:lnSpc>
                <a:spcPts val="5550"/>
              </a:lnSpc>
            </a:pPr>
            <a:r>
              <a:rPr lang="en-US" sz="4400" b="1" dirty="0">
                <a:solidFill>
                  <a:srgbClr val="152D47"/>
                </a:solidFill>
                <a:latin typeface="Crimson Pro Semi Bold" pitchFamily="34" charset="0"/>
                <a:ea typeface="Crimson Pro Semi Bold" pitchFamily="34" charset="-122"/>
                <a:cs typeface="Crimson Pro Semi Bold" pitchFamily="34" charset="-120"/>
              </a:rPr>
              <a:t>Gate Monitoring System V1.0 </a:t>
            </a:r>
            <a:endParaRPr lang="en-US" sz="4400" b="1"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62500" lnSpcReduction="20000"/>
          </a:bodyPr>
          <a:lstStyle/>
          <a:p>
            <a:r>
              <a:rPr lang="en-US" sz="2000" dirty="0">
                <a:solidFill>
                  <a:srgbClr val="4C4C4D"/>
                </a:solidFill>
                <a:ea typeface="Heebo" pitchFamily="34" charset="-122"/>
                <a:cs typeface="Times New Roman" panose="02020603050405020304" pitchFamily="18" charset="0"/>
              </a:rPr>
              <a:t>This presentation outlines the design and implementation of a Gate Monitoring System (GMS) . The GMS will utilize various sensors, an audio module, and an LCD display to provide real-time monitoring and announcements for gate activity.</a:t>
            </a:r>
            <a:endParaRPr lang="en-US" sz="2000" dirty="0">
              <a:cs typeface="Times New Roman" panose="02020603050405020304" pitchFamily="18" charset="0"/>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0516" y="518617"/>
            <a:ext cx="5912644" cy="587970"/>
          </a:xfrm>
          <a:prstGeom prst="rect">
            <a:avLst/>
          </a:prstGeom>
          <a:noFill/>
          <a:ln/>
        </p:spPr>
        <p:txBody>
          <a:bodyPr wrap="none" lIns="0" tIns="0" rIns="0" bIns="0" rtlCol="0" anchor="t"/>
          <a:lstStyle/>
          <a:p>
            <a:pPr>
              <a:lnSpc>
                <a:spcPts val="4625"/>
              </a:lnSpc>
            </a:pPr>
            <a:r>
              <a:rPr lang="en-US" sz="3667" dirty="0">
                <a:solidFill>
                  <a:srgbClr val="505468"/>
                </a:solidFill>
                <a:latin typeface="Instrument Sans Semi Bold" pitchFamily="34" charset="0"/>
                <a:ea typeface="Instrument Sans Semi Bold" pitchFamily="34" charset="-122"/>
                <a:cs typeface="Instrument Sans Semi Bold" pitchFamily="34" charset="-120"/>
              </a:rPr>
              <a:t>Control Commands (cont.)</a:t>
            </a:r>
            <a:endParaRPr lang="en-US" sz="3667" dirty="0"/>
          </a:p>
        </p:txBody>
      </p:sp>
      <p:sp>
        <p:nvSpPr>
          <p:cNvPr id="4" name="Shape 1"/>
          <p:cNvSpPr/>
          <p:nvPr/>
        </p:nvSpPr>
        <p:spPr>
          <a:xfrm>
            <a:off x="5230515" y="1388765"/>
            <a:ext cx="6302970" cy="1096566"/>
          </a:xfrm>
          <a:prstGeom prst="roundRect">
            <a:avLst>
              <a:gd name="adj" fmla="val 7206"/>
            </a:avLst>
          </a:prstGeom>
          <a:solidFill>
            <a:srgbClr val="E2E3E9"/>
          </a:solidFill>
          <a:ln w="7620">
            <a:solidFill>
              <a:srgbClr val="C8C9CF"/>
            </a:solidFill>
            <a:prstDash val="solid"/>
          </a:ln>
        </p:spPr>
      </p:sp>
      <p:sp>
        <p:nvSpPr>
          <p:cNvPr id="5" name="Text 2"/>
          <p:cNvSpPr/>
          <p:nvPr/>
        </p:nvSpPr>
        <p:spPr>
          <a:xfrm>
            <a:off x="5424983" y="1583234"/>
            <a:ext cx="2351882" cy="293886"/>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Volume Up</a:t>
            </a:r>
            <a:endParaRPr lang="en-US" sz="1833" dirty="0"/>
          </a:p>
        </p:txBody>
      </p:sp>
      <p:sp>
        <p:nvSpPr>
          <p:cNvPr id="6" name="Text 3"/>
          <p:cNvSpPr/>
          <p:nvPr/>
        </p:nvSpPr>
        <p:spPr>
          <a:xfrm>
            <a:off x="5424984" y="1989932"/>
            <a:ext cx="5914033" cy="300931"/>
          </a:xfrm>
          <a:prstGeom prst="rect">
            <a:avLst/>
          </a:prstGeom>
          <a:noFill/>
          <a:ln/>
        </p:spPr>
        <p:txBody>
          <a:bodyPr wrap="none" lIns="0" tIns="0" rIns="0" bIns="0" rtlCol="0" anchor="t"/>
          <a:lstStyle/>
          <a:p>
            <a:pPr>
              <a:lnSpc>
                <a:spcPts val="2333"/>
              </a:lnSpc>
            </a:pPr>
            <a:r>
              <a:rPr lang="en-US" sz="1458" dirty="0">
                <a:solidFill>
                  <a:srgbClr val="5B5F71"/>
                </a:solidFill>
                <a:latin typeface="Instrument Sans Medium" pitchFamily="34" charset="0"/>
                <a:ea typeface="Instrument Sans Medium" pitchFamily="34" charset="-122"/>
                <a:cs typeface="Instrument Sans Medium" pitchFamily="34" charset="-120"/>
              </a:rPr>
              <a:t>0x04, no arguments.</a:t>
            </a:r>
            <a:endParaRPr lang="en-US" sz="1458" dirty="0"/>
          </a:p>
        </p:txBody>
      </p:sp>
      <p:sp>
        <p:nvSpPr>
          <p:cNvPr id="7" name="Shape 4"/>
          <p:cNvSpPr/>
          <p:nvPr/>
        </p:nvSpPr>
        <p:spPr>
          <a:xfrm>
            <a:off x="5230515" y="2673450"/>
            <a:ext cx="6302970" cy="1096566"/>
          </a:xfrm>
          <a:prstGeom prst="roundRect">
            <a:avLst>
              <a:gd name="adj" fmla="val 7206"/>
            </a:avLst>
          </a:prstGeom>
          <a:solidFill>
            <a:srgbClr val="E2E3E9"/>
          </a:solidFill>
          <a:ln w="7620">
            <a:solidFill>
              <a:srgbClr val="C8C9CF"/>
            </a:solidFill>
            <a:prstDash val="solid"/>
          </a:ln>
        </p:spPr>
      </p:sp>
      <p:sp>
        <p:nvSpPr>
          <p:cNvPr id="8" name="Text 5"/>
          <p:cNvSpPr/>
          <p:nvPr/>
        </p:nvSpPr>
        <p:spPr>
          <a:xfrm>
            <a:off x="5424983" y="2867919"/>
            <a:ext cx="2351882" cy="293886"/>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Volume Down</a:t>
            </a:r>
            <a:endParaRPr lang="en-US" sz="1833" dirty="0"/>
          </a:p>
        </p:txBody>
      </p:sp>
      <p:sp>
        <p:nvSpPr>
          <p:cNvPr id="9" name="Text 6"/>
          <p:cNvSpPr/>
          <p:nvPr/>
        </p:nvSpPr>
        <p:spPr>
          <a:xfrm>
            <a:off x="5424984" y="3274616"/>
            <a:ext cx="5914033" cy="300931"/>
          </a:xfrm>
          <a:prstGeom prst="rect">
            <a:avLst/>
          </a:prstGeom>
          <a:noFill/>
          <a:ln/>
        </p:spPr>
        <p:txBody>
          <a:bodyPr wrap="none" lIns="0" tIns="0" rIns="0" bIns="0" rtlCol="0" anchor="t"/>
          <a:lstStyle/>
          <a:p>
            <a:pPr>
              <a:lnSpc>
                <a:spcPts val="2333"/>
              </a:lnSpc>
            </a:pPr>
            <a:r>
              <a:rPr lang="en-US" sz="1458" dirty="0">
                <a:solidFill>
                  <a:srgbClr val="5B5F71"/>
                </a:solidFill>
                <a:latin typeface="Instrument Sans Medium" pitchFamily="34" charset="0"/>
                <a:ea typeface="Instrument Sans Medium" pitchFamily="34" charset="-122"/>
                <a:cs typeface="Instrument Sans Medium" pitchFamily="34" charset="-120"/>
              </a:rPr>
              <a:t>0x05, no arguments.</a:t>
            </a:r>
            <a:endParaRPr lang="en-US" sz="1458" dirty="0"/>
          </a:p>
        </p:txBody>
      </p:sp>
      <p:sp>
        <p:nvSpPr>
          <p:cNvPr id="10" name="Shape 7"/>
          <p:cNvSpPr/>
          <p:nvPr/>
        </p:nvSpPr>
        <p:spPr>
          <a:xfrm>
            <a:off x="5230515" y="3958134"/>
            <a:ext cx="6302970" cy="1096566"/>
          </a:xfrm>
          <a:prstGeom prst="roundRect">
            <a:avLst>
              <a:gd name="adj" fmla="val 7206"/>
            </a:avLst>
          </a:prstGeom>
          <a:solidFill>
            <a:srgbClr val="E2E3E9"/>
          </a:solidFill>
          <a:ln w="7620">
            <a:solidFill>
              <a:srgbClr val="C8C9CF"/>
            </a:solidFill>
            <a:prstDash val="solid"/>
          </a:ln>
        </p:spPr>
      </p:sp>
      <p:sp>
        <p:nvSpPr>
          <p:cNvPr id="11" name="Text 8"/>
          <p:cNvSpPr/>
          <p:nvPr/>
        </p:nvSpPr>
        <p:spPr>
          <a:xfrm>
            <a:off x="5424983" y="4152603"/>
            <a:ext cx="2351882" cy="293886"/>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Set Volume</a:t>
            </a:r>
            <a:endParaRPr lang="en-US" sz="1833" dirty="0"/>
          </a:p>
        </p:txBody>
      </p:sp>
      <p:sp>
        <p:nvSpPr>
          <p:cNvPr id="12" name="Text 9"/>
          <p:cNvSpPr/>
          <p:nvPr/>
        </p:nvSpPr>
        <p:spPr>
          <a:xfrm>
            <a:off x="5424984" y="4559300"/>
            <a:ext cx="5914033" cy="300931"/>
          </a:xfrm>
          <a:prstGeom prst="rect">
            <a:avLst/>
          </a:prstGeom>
          <a:noFill/>
          <a:ln/>
        </p:spPr>
        <p:txBody>
          <a:bodyPr wrap="none" lIns="0" tIns="0" rIns="0" bIns="0" rtlCol="0" anchor="t"/>
          <a:lstStyle/>
          <a:p>
            <a:pPr>
              <a:lnSpc>
                <a:spcPts val="2333"/>
              </a:lnSpc>
            </a:pPr>
            <a:r>
              <a:rPr lang="en-US" sz="1458" dirty="0">
                <a:solidFill>
                  <a:srgbClr val="5B5F71"/>
                </a:solidFill>
                <a:latin typeface="Instrument Sans Medium" pitchFamily="34" charset="0"/>
                <a:ea typeface="Instrument Sans Medium" pitchFamily="34" charset="-122"/>
                <a:cs typeface="Instrument Sans Medium" pitchFamily="34" charset="-120"/>
              </a:rPr>
              <a:t>0x06, 1 argument: byte value from 0 to 30.</a:t>
            </a:r>
            <a:endParaRPr lang="en-US" sz="1458" dirty="0"/>
          </a:p>
        </p:txBody>
      </p:sp>
      <p:sp>
        <p:nvSpPr>
          <p:cNvPr id="13" name="Shape 10"/>
          <p:cNvSpPr/>
          <p:nvPr/>
        </p:nvSpPr>
        <p:spPr>
          <a:xfrm>
            <a:off x="5230515" y="5242819"/>
            <a:ext cx="6302970" cy="1096566"/>
          </a:xfrm>
          <a:prstGeom prst="roundRect">
            <a:avLst>
              <a:gd name="adj" fmla="val 7206"/>
            </a:avLst>
          </a:prstGeom>
          <a:solidFill>
            <a:srgbClr val="E2E3E9"/>
          </a:solidFill>
          <a:ln w="7620">
            <a:solidFill>
              <a:srgbClr val="C8C9CF"/>
            </a:solidFill>
            <a:prstDash val="solid"/>
          </a:ln>
        </p:spPr>
      </p:sp>
      <p:sp>
        <p:nvSpPr>
          <p:cNvPr id="14" name="Text 11"/>
          <p:cNvSpPr/>
          <p:nvPr/>
        </p:nvSpPr>
        <p:spPr>
          <a:xfrm>
            <a:off x="5424983" y="5437287"/>
            <a:ext cx="2351882" cy="293886"/>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Set Equalizer Mode</a:t>
            </a:r>
            <a:endParaRPr lang="en-US" sz="1833" dirty="0"/>
          </a:p>
        </p:txBody>
      </p:sp>
      <p:sp>
        <p:nvSpPr>
          <p:cNvPr id="15" name="Text 12"/>
          <p:cNvSpPr/>
          <p:nvPr/>
        </p:nvSpPr>
        <p:spPr>
          <a:xfrm>
            <a:off x="5424984" y="5843985"/>
            <a:ext cx="5914033" cy="300931"/>
          </a:xfrm>
          <a:prstGeom prst="rect">
            <a:avLst/>
          </a:prstGeom>
          <a:noFill/>
          <a:ln/>
        </p:spPr>
        <p:txBody>
          <a:bodyPr wrap="none" lIns="0" tIns="0" rIns="0" bIns="0" rtlCol="0" anchor="t"/>
          <a:lstStyle/>
          <a:p>
            <a:pPr>
              <a:lnSpc>
                <a:spcPts val="2333"/>
              </a:lnSpc>
            </a:pPr>
            <a:r>
              <a:rPr lang="en-US" sz="1458" dirty="0">
                <a:solidFill>
                  <a:srgbClr val="5B5F71"/>
                </a:solidFill>
                <a:latin typeface="Instrument Sans Medium" pitchFamily="34" charset="0"/>
                <a:ea typeface="Instrument Sans Medium" pitchFamily="34" charset="-122"/>
                <a:cs typeface="Instrument Sans Medium" pitchFamily="34" charset="-120"/>
              </a:rPr>
              <a:t>0x07, 1 argument: byte value for different modes.</a:t>
            </a:r>
            <a:endParaRPr lang="en-US" sz="1458" dirty="0"/>
          </a:p>
        </p:txBody>
      </p:sp>
    </p:spTree>
    <p:extLst>
      <p:ext uri="{BB962C8B-B14F-4D97-AF65-F5344CB8AC3E}">
        <p14:creationId xmlns:p14="http://schemas.microsoft.com/office/powerpoint/2010/main" val="3747943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644353"/>
            <a:ext cx="5626298" cy="590649"/>
          </a:xfrm>
          <a:prstGeom prst="rect">
            <a:avLst/>
          </a:prstGeom>
          <a:noFill/>
          <a:ln/>
        </p:spPr>
        <p:txBody>
          <a:bodyPr wrap="none" lIns="0" tIns="0" rIns="0" bIns="0" rtlCol="0" anchor="t"/>
          <a:lstStyle/>
          <a:p>
            <a:pPr>
              <a:lnSpc>
                <a:spcPts val="4625"/>
              </a:lnSpc>
            </a:pPr>
            <a:r>
              <a:rPr lang="en-US" sz="3708" dirty="0">
                <a:solidFill>
                  <a:srgbClr val="505468"/>
                </a:solidFill>
                <a:latin typeface="Instrument Sans Semi Bold" pitchFamily="34" charset="0"/>
                <a:ea typeface="Instrument Sans Semi Bold" pitchFamily="34" charset="-122"/>
                <a:cs typeface="Instrument Sans Semi Bold" pitchFamily="34" charset="-120"/>
              </a:rPr>
              <a:t>Query Commands (cont.)</a:t>
            </a:r>
            <a:endParaRPr lang="en-US" sz="3708" dirty="0"/>
          </a:p>
        </p:txBody>
      </p:sp>
      <p:sp>
        <p:nvSpPr>
          <p:cNvPr id="4" name="Shape 1"/>
          <p:cNvSpPr/>
          <p:nvPr/>
        </p:nvSpPr>
        <p:spPr>
          <a:xfrm>
            <a:off x="661492" y="2518469"/>
            <a:ext cx="3054053" cy="1404243"/>
          </a:xfrm>
          <a:prstGeom prst="roundRect">
            <a:avLst>
              <a:gd name="adj" fmla="val 5654"/>
            </a:avLst>
          </a:prstGeom>
          <a:solidFill>
            <a:srgbClr val="E2E3E9"/>
          </a:solidFill>
          <a:ln w="7620">
            <a:solidFill>
              <a:srgbClr val="C8C9CF"/>
            </a:solidFill>
            <a:prstDash val="solid"/>
          </a:ln>
        </p:spPr>
      </p:sp>
      <p:sp>
        <p:nvSpPr>
          <p:cNvPr id="5" name="Text 2"/>
          <p:cNvSpPr/>
          <p:nvPr/>
        </p:nvSpPr>
        <p:spPr>
          <a:xfrm>
            <a:off x="856854" y="2713832"/>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Get Version</a:t>
            </a:r>
            <a:endParaRPr lang="en-US" sz="1833" dirty="0"/>
          </a:p>
        </p:txBody>
      </p:sp>
      <p:sp>
        <p:nvSpPr>
          <p:cNvPr id="6" name="Text 3"/>
          <p:cNvSpPr/>
          <p:nvPr/>
        </p:nvSpPr>
        <p:spPr>
          <a:xfrm>
            <a:off x="856854" y="3122514"/>
            <a:ext cx="2663329" cy="604838"/>
          </a:xfrm>
          <a:prstGeom prst="rect">
            <a:avLst/>
          </a:prstGeom>
          <a:noFill/>
          <a:ln/>
        </p:spPr>
        <p:txBody>
          <a:bodyPr wrap="squar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0x46, no arguments. Response: integer.</a:t>
            </a:r>
            <a:endParaRPr lang="en-US" sz="1458" dirty="0"/>
          </a:p>
        </p:txBody>
      </p:sp>
      <p:sp>
        <p:nvSpPr>
          <p:cNvPr id="7" name="Shape 4"/>
          <p:cNvSpPr/>
          <p:nvPr/>
        </p:nvSpPr>
        <p:spPr>
          <a:xfrm>
            <a:off x="3904556" y="2518469"/>
            <a:ext cx="3054053" cy="1404243"/>
          </a:xfrm>
          <a:prstGeom prst="roundRect">
            <a:avLst>
              <a:gd name="adj" fmla="val 5654"/>
            </a:avLst>
          </a:prstGeom>
          <a:solidFill>
            <a:srgbClr val="E2E3E9"/>
          </a:solidFill>
          <a:ln w="7620">
            <a:solidFill>
              <a:srgbClr val="C8C9CF"/>
            </a:solidFill>
            <a:prstDash val="solid"/>
          </a:ln>
        </p:spPr>
      </p:sp>
      <p:sp>
        <p:nvSpPr>
          <p:cNvPr id="8" name="Text 5"/>
          <p:cNvSpPr/>
          <p:nvPr/>
        </p:nvSpPr>
        <p:spPr>
          <a:xfrm>
            <a:off x="4099917" y="2713832"/>
            <a:ext cx="2544267"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Count Files on SD Card</a:t>
            </a:r>
            <a:endParaRPr lang="en-US" sz="1833" dirty="0"/>
          </a:p>
        </p:txBody>
      </p:sp>
      <p:sp>
        <p:nvSpPr>
          <p:cNvPr id="9" name="Text 6"/>
          <p:cNvSpPr/>
          <p:nvPr/>
        </p:nvSpPr>
        <p:spPr>
          <a:xfrm>
            <a:off x="4099918" y="3122514"/>
            <a:ext cx="2663329" cy="604838"/>
          </a:xfrm>
          <a:prstGeom prst="rect">
            <a:avLst/>
          </a:prstGeom>
          <a:noFill/>
          <a:ln/>
        </p:spPr>
        <p:txBody>
          <a:bodyPr wrap="squar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0x47, no arguments. Response: integer.</a:t>
            </a:r>
            <a:endParaRPr lang="en-US" sz="1458" dirty="0"/>
          </a:p>
        </p:txBody>
      </p:sp>
      <p:sp>
        <p:nvSpPr>
          <p:cNvPr id="10" name="Shape 7"/>
          <p:cNvSpPr/>
          <p:nvPr/>
        </p:nvSpPr>
        <p:spPr>
          <a:xfrm>
            <a:off x="661492" y="4111725"/>
            <a:ext cx="6297018" cy="1101824"/>
          </a:xfrm>
          <a:prstGeom prst="roundRect">
            <a:avLst>
              <a:gd name="adj" fmla="val 7205"/>
            </a:avLst>
          </a:prstGeom>
          <a:solidFill>
            <a:srgbClr val="E2E3E9"/>
          </a:solidFill>
          <a:ln w="7620">
            <a:solidFill>
              <a:srgbClr val="C8C9CF"/>
            </a:solidFill>
            <a:prstDash val="solid"/>
          </a:ln>
        </p:spPr>
      </p:sp>
      <p:sp>
        <p:nvSpPr>
          <p:cNvPr id="11" name="Text 8"/>
          <p:cNvSpPr/>
          <p:nvPr/>
        </p:nvSpPr>
        <p:spPr>
          <a:xfrm>
            <a:off x="856853" y="4307086"/>
            <a:ext cx="3120430"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Count Files in Flash Memory</a:t>
            </a:r>
            <a:endParaRPr lang="en-US" sz="1833" dirty="0"/>
          </a:p>
        </p:txBody>
      </p:sp>
      <p:sp>
        <p:nvSpPr>
          <p:cNvPr id="12" name="Text 9"/>
          <p:cNvSpPr/>
          <p:nvPr/>
        </p:nvSpPr>
        <p:spPr>
          <a:xfrm>
            <a:off x="856854" y="4715769"/>
            <a:ext cx="5906294"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0x49, no arguments. Response: integer.</a:t>
            </a:r>
            <a:endParaRPr lang="en-US" sz="1458" dirty="0"/>
          </a:p>
        </p:txBody>
      </p:sp>
    </p:spTree>
    <p:extLst>
      <p:ext uri="{BB962C8B-B14F-4D97-AF65-F5344CB8AC3E}">
        <p14:creationId xmlns:p14="http://schemas.microsoft.com/office/powerpoint/2010/main" val="248969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71017" y="501849"/>
            <a:ext cx="4725492" cy="590649"/>
          </a:xfrm>
          <a:prstGeom prst="rect">
            <a:avLst/>
          </a:prstGeom>
          <a:noFill/>
          <a:ln/>
        </p:spPr>
        <p:txBody>
          <a:bodyPr wrap="none" lIns="0" tIns="0" rIns="0" bIns="0" rtlCol="0" anchor="t"/>
          <a:lstStyle/>
          <a:p>
            <a:pPr>
              <a:lnSpc>
                <a:spcPts val="4625"/>
              </a:lnSpc>
            </a:pPr>
            <a:r>
              <a:rPr lang="en-US" sz="3708" dirty="0">
                <a:solidFill>
                  <a:srgbClr val="233E32"/>
                </a:solidFill>
                <a:latin typeface="Alice" pitchFamily="34" charset="0"/>
                <a:ea typeface="Alice" pitchFamily="34" charset="-122"/>
                <a:cs typeface="Alice" pitchFamily="34" charset="-120"/>
              </a:rPr>
              <a:t>IR Sensor Module</a:t>
            </a:r>
            <a:endParaRPr lang="en-US" sz="3708" dirty="0"/>
          </a:p>
        </p:txBody>
      </p:sp>
      <p:sp>
        <p:nvSpPr>
          <p:cNvPr id="3" name="Text 1"/>
          <p:cNvSpPr/>
          <p:nvPr/>
        </p:nvSpPr>
        <p:spPr>
          <a:xfrm>
            <a:off x="671017" y="1564977"/>
            <a:ext cx="2362696" cy="295275"/>
          </a:xfrm>
          <a:prstGeom prst="rect">
            <a:avLst/>
          </a:prstGeom>
          <a:noFill/>
          <a:ln/>
        </p:spPr>
        <p:txBody>
          <a:bodyPr wrap="none" lIns="0" tIns="0" rIns="0" bIns="0" rtlCol="0" anchor="t"/>
          <a:lstStyle/>
          <a:p>
            <a:pPr>
              <a:lnSpc>
                <a:spcPts val="2292"/>
              </a:lnSpc>
            </a:pPr>
            <a:r>
              <a:rPr lang="en-US" sz="1833" dirty="0">
                <a:solidFill>
                  <a:srgbClr val="233E32"/>
                </a:solidFill>
                <a:latin typeface="Alice" pitchFamily="34" charset="0"/>
                <a:ea typeface="Alice" pitchFamily="34" charset="-122"/>
                <a:cs typeface="Alice" pitchFamily="34" charset="-120"/>
              </a:rPr>
              <a:t>Introduction</a:t>
            </a:r>
            <a:endParaRPr lang="en-US" sz="1833" dirty="0"/>
          </a:p>
        </p:txBody>
      </p:sp>
      <p:sp>
        <p:nvSpPr>
          <p:cNvPr id="4" name="Text 2"/>
          <p:cNvSpPr/>
          <p:nvPr/>
        </p:nvSpPr>
        <p:spPr>
          <a:xfrm>
            <a:off x="671017" y="2049263"/>
            <a:ext cx="5203924" cy="604838"/>
          </a:xfrm>
          <a:prstGeom prst="rect">
            <a:avLst/>
          </a:prstGeom>
          <a:noFill/>
          <a:ln/>
        </p:spPr>
        <p:txBody>
          <a:bodyPr wrap="square" lIns="0" tIns="0" rIns="0" bIns="0" rtlCol="0" anchor="t"/>
          <a:lstStyle/>
          <a:p>
            <a:pPr>
              <a:lnSpc>
                <a:spcPts val="2375"/>
              </a:lnSpc>
            </a:pPr>
            <a:r>
              <a:rPr lang="en-US" sz="1458" dirty="0">
                <a:solidFill>
                  <a:srgbClr val="2C2821"/>
                </a:solidFill>
                <a:latin typeface="Lora" pitchFamily="34" charset="0"/>
                <a:ea typeface="Lora" pitchFamily="34" charset="-122"/>
                <a:cs typeface="Lora" pitchFamily="34" charset="-120"/>
              </a:rPr>
              <a:t>The IR sensor module has a pair of infrared transmitting and receiving tubes.</a:t>
            </a:r>
            <a:endParaRPr lang="en-US" sz="1458" dirty="0"/>
          </a:p>
        </p:txBody>
      </p:sp>
      <p:sp>
        <p:nvSpPr>
          <p:cNvPr id="5" name="Text 3"/>
          <p:cNvSpPr/>
          <p:nvPr/>
        </p:nvSpPr>
        <p:spPr>
          <a:xfrm>
            <a:off x="671017" y="2824162"/>
            <a:ext cx="5203924" cy="604838"/>
          </a:xfrm>
          <a:prstGeom prst="rect">
            <a:avLst/>
          </a:prstGeom>
          <a:noFill/>
          <a:ln/>
        </p:spPr>
        <p:txBody>
          <a:bodyPr wrap="square" lIns="0" tIns="0" rIns="0" bIns="0" rtlCol="0" anchor="t"/>
          <a:lstStyle/>
          <a:p>
            <a:pPr>
              <a:lnSpc>
                <a:spcPts val="2375"/>
              </a:lnSpc>
            </a:pPr>
            <a:r>
              <a:rPr lang="en-US" sz="1458" dirty="0">
                <a:solidFill>
                  <a:srgbClr val="2C2821"/>
                </a:solidFill>
                <a:latin typeface="Lora" pitchFamily="34" charset="0"/>
                <a:ea typeface="Lora" pitchFamily="34" charset="-122"/>
                <a:cs typeface="Lora" pitchFamily="34" charset="-120"/>
              </a:rPr>
              <a:t>When the transmitted light waves are reflected back, the receiver tube detects them.</a:t>
            </a:r>
            <a:endParaRPr lang="en-US" sz="1458" dirty="0"/>
          </a:p>
        </p:txBody>
      </p:sp>
      <p:sp>
        <p:nvSpPr>
          <p:cNvPr id="6" name="Text 4"/>
          <p:cNvSpPr/>
          <p:nvPr/>
        </p:nvSpPr>
        <p:spPr>
          <a:xfrm>
            <a:off x="671017" y="3679527"/>
            <a:ext cx="2362696" cy="295275"/>
          </a:xfrm>
          <a:prstGeom prst="rect">
            <a:avLst/>
          </a:prstGeom>
          <a:noFill/>
          <a:ln/>
        </p:spPr>
        <p:txBody>
          <a:bodyPr wrap="none" lIns="0" tIns="0" rIns="0" bIns="0" rtlCol="0" anchor="t"/>
          <a:lstStyle/>
          <a:p>
            <a:pPr>
              <a:lnSpc>
                <a:spcPts val="2292"/>
              </a:lnSpc>
            </a:pPr>
            <a:r>
              <a:rPr lang="en-US" sz="1833" dirty="0">
                <a:solidFill>
                  <a:srgbClr val="233E32"/>
                </a:solidFill>
                <a:latin typeface="Alice" pitchFamily="34" charset="0"/>
                <a:ea typeface="Alice" pitchFamily="34" charset="-122"/>
                <a:cs typeface="Alice" pitchFamily="34" charset="-120"/>
              </a:rPr>
              <a:t>Applications</a:t>
            </a:r>
            <a:endParaRPr lang="en-US" sz="1833" dirty="0"/>
          </a:p>
        </p:txBody>
      </p:sp>
      <p:sp>
        <p:nvSpPr>
          <p:cNvPr id="7" name="Text 5"/>
          <p:cNvSpPr/>
          <p:nvPr/>
        </p:nvSpPr>
        <p:spPr>
          <a:xfrm>
            <a:off x="671017" y="4274342"/>
            <a:ext cx="5203924" cy="604838"/>
          </a:xfrm>
          <a:prstGeom prst="rect">
            <a:avLst/>
          </a:prstGeom>
          <a:noFill/>
          <a:ln/>
        </p:spPr>
        <p:txBody>
          <a:bodyPr wrap="square" lIns="0" tIns="0" rIns="0" bIns="0" rtlCol="0" anchor="t"/>
          <a:lstStyle/>
          <a:p>
            <a:pPr>
              <a:lnSpc>
                <a:spcPts val="2375"/>
              </a:lnSpc>
            </a:pPr>
            <a:r>
              <a:rPr lang="en-US" sz="1458" dirty="0">
                <a:solidFill>
                  <a:srgbClr val="2C2821"/>
                </a:solidFill>
                <a:latin typeface="Lora" pitchFamily="34" charset="0"/>
                <a:ea typeface="Lora" pitchFamily="34" charset="-122"/>
                <a:cs typeface="Lora" pitchFamily="34" charset="-120"/>
              </a:rPr>
              <a:t>Night vision devices, radiation thermometers, flame monitors, water analysis, and rail safety.</a:t>
            </a:r>
            <a:endParaRPr lang="en-US" sz="1458" dirty="0"/>
          </a:p>
        </p:txBody>
      </p:sp>
      <p:pic>
        <p:nvPicPr>
          <p:cNvPr id="6146" name="Picture 2" descr="Active IR Sensor Working">
            <a:extLst>
              <a:ext uri="{FF2B5EF4-FFF2-40B4-BE49-F238E27FC236}">
                <a16:creationId xmlns:a16="http://schemas.microsoft.com/office/drawing/2014/main" id="{3A043ACD-64BF-59B9-5056-3F957C596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849" y="501849"/>
            <a:ext cx="5598368" cy="475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46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38969" y="941288"/>
            <a:ext cx="6268443" cy="536972"/>
          </a:xfrm>
          <a:prstGeom prst="rect">
            <a:avLst/>
          </a:prstGeom>
          <a:noFill/>
          <a:ln/>
        </p:spPr>
        <p:txBody>
          <a:bodyPr wrap="none" lIns="0" tIns="0" rIns="0" bIns="0" rtlCol="0" anchor="t"/>
          <a:lstStyle/>
          <a:p>
            <a:pPr>
              <a:lnSpc>
                <a:spcPts val="4208"/>
              </a:lnSpc>
            </a:pPr>
            <a:r>
              <a:rPr lang="en-US" sz="3375" dirty="0">
                <a:solidFill>
                  <a:srgbClr val="00002E"/>
                </a:solidFill>
                <a:latin typeface="Nunito Semi Bold" pitchFamily="34" charset="0"/>
                <a:ea typeface="Nunito Semi Bold" pitchFamily="34" charset="-122"/>
                <a:cs typeface="Nunito Semi Bold" pitchFamily="34" charset="-120"/>
              </a:rPr>
              <a:t>Principle of IR Sensor Operation</a:t>
            </a:r>
            <a:endParaRPr lang="en-US" sz="3375" dirty="0"/>
          </a:p>
        </p:txBody>
      </p:sp>
      <p:pic>
        <p:nvPicPr>
          <p:cNvPr id="3" name="Image 0" descr="preencoded.png"/>
          <p:cNvPicPr>
            <a:picLocks noChangeAspect="1"/>
          </p:cNvPicPr>
          <p:nvPr/>
        </p:nvPicPr>
        <p:blipFill>
          <a:blip r:embed="rId3"/>
          <a:stretch>
            <a:fillRect/>
          </a:stretch>
        </p:blipFill>
        <p:spPr>
          <a:xfrm>
            <a:off x="2467074" y="1843385"/>
            <a:ext cx="1800820" cy="1327348"/>
          </a:xfrm>
          <a:prstGeom prst="rect">
            <a:avLst/>
          </a:prstGeom>
        </p:spPr>
      </p:pic>
      <p:sp>
        <p:nvSpPr>
          <p:cNvPr id="4" name="Text 1"/>
          <p:cNvSpPr/>
          <p:nvPr/>
        </p:nvSpPr>
        <p:spPr>
          <a:xfrm>
            <a:off x="3298925" y="2496145"/>
            <a:ext cx="137021" cy="365125"/>
          </a:xfrm>
          <a:prstGeom prst="rect">
            <a:avLst/>
          </a:prstGeom>
          <a:noFill/>
          <a:ln/>
        </p:spPr>
        <p:txBody>
          <a:bodyPr wrap="none" lIns="0" tIns="0" rIns="0" bIns="0" rtlCol="0" anchor="t"/>
          <a:lstStyle/>
          <a:p>
            <a:pPr algn="ctr">
              <a:lnSpc>
                <a:spcPts val="2875"/>
              </a:lnSpc>
            </a:pPr>
            <a:r>
              <a:rPr lang="en-US" sz="1792" dirty="0">
                <a:solidFill>
                  <a:srgbClr val="00002E"/>
                </a:solidFill>
                <a:latin typeface="Nunito Semi Bold" pitchFamily="34" charset="0"/>
                <a:ea typeface="Nunito Semi Bold" pitchFamily="34" charset="-122"/>
                <a:cs typeface="Nunito Semi Bold" pitchFamily="34" charset="-120"/>
              </a:rPr>
              <a:t>1</a:t>
            </a:r>
            <a:endParaRPr lang="en-US" sz="1792" dirty="0"/>
          </a:p>
        </p:txBody>
      </p:sp>
      <p:sp>
        <p:nvSpPr>
          <p:cNvPr id="5" name="Text 2"/>
          <p:cNvSpPr/>
          <p:nvPr/>
        </p:nvSpPr>
        <p:spPr>
          <a:xfrm>
            <a:off x="4450457" y="2025948"/>
            <a:ext cx="2147888" cy="268486"/>
          </a:xfrm>
          <a:prstGeom prst="rect">
            <a:avLst/>
          </a:prstGeom>
          <a:noFill/>
          <a:ln/>
        </p:spPr>
        <p:txBody>
          <a:bodyPr wrap="none" lIns="0" tIns="0" rIns="0" bIns="0" rtlCol="0" anchor="t"/>
          <a:lstStyle/>
          <a:p>
            <a:pPr>
              <a:lnSpc>
                <a:spcPts val="2083"/>
              </a:lnSpc>
            </a:pPr>
            <a:r>
              <a:rPr lang="en-US" sz="1667" dirty="0">
                <a:solidFill>
                  <a:srgbClr val="00002E"/>
                </a:solidFill>
                <a:latin typeface="Nunito Semi Bold" pitchFamily="34" charset="0"/>
                <a:ea typeface="Nunito Semi Bold" pitchFamily="34" charset="-122"/>
                <a:cs typeface="Nunito Semi Bold" pitchFamily="34" charset="-120"/>
              </a:rPr>
              <a:t>Detection</a:t>
            </a:r>
            <a:endParaRPr lang="en-US" sz="1667" dirty="0"/>
          </a:p>
        </p:txBody>
      </p:sp>
      <p:sp>
        <p:nvSpPr>
          <p:cNvPr id="6" name="Text 3"/>
          <p:cNvSpPr/>
          <p:nvPr/>
        </p:nvSpPr>
        <p:spPr>
          <a:xfrm>
            <a:off x="4450457" y="2403971"/>
            <a:ext cx="6920012" cy="584200"/>
          </a:xfrm>
          <a:prstGeom prst="rect">
            <a:avLst/>
          </a:prstGeom>
          <a:noFill/>
          <a:ln/>
        </p:spPr>
        <p:txBody>
          <a:bodyPr wrap="square" lIns="0" tIns="0" rIns="0" bIns="0" rtlCol="0" anchor="t"/>
          <a:lstStyle/>
          <a:p>
            <a:pPr>
              <a:lnSpc>
                <a:spcPts val="2292"/>
              </a:lnSpc>
            </a:pPr>
            <a:r>
              <a:rPr lang="en-US" sz="1417" dirty="0">
                <a:solidFill>
                  <a:srgbClr val="00002E"/>
                </a:solidFill>
                <a:latin typeface="PT Sans" pitchFamily="34" charset="0"/>
                <a:ea typeface="PT Sans" pitchFamily="34" charset="-122"/>
                <a:cs typeface="PT Sans" pitchFamily="34" charset="-120"/>
              </a:rPr>
              <a:t>Passive IR sensors detect changes in infrared radiation emitted by objects, while active IR sensors emit IR beams and measure the time it takes for the beams to reflect back.</a:t>
            </a:r>
            <a:endParaRPr lang="en-US" sz="1417" dirty="0"/>
          </a:p>
        </p:txBody>
      </p:sp>
      <p:sp>
        <p:nvSpPr>
          <p:cNvPr id="7" name="Shape 4"/>
          <p:cNvSpPr/>
          <p:nvPr/>
        </p:nvSpPr>
        <p:spPr>
          <a:xfrm>
            <a:off x="4313535" y="3180854"/>
            <a:ext cx="7193856" cy="12700"/>
          </a:xfrm>
          <a:prstGeom prst="roundRect">
            <a:avLst>
              <a:gd name="adj" fmla="val 2156442"/>
            </a:avLst>
          </a:prstGeom>
          <a:solidFill>
            <a:srgbClr val="2D4DF2"/>
          </a:solidFill>
          <a:ln/>
        </p:spPr>
      </p:sp>
      <p:pic>
        <p:nvPicPr>
          <p:cNvPr id="8" name="Image 1" descr="preencoded.png"/>
          <p:cNvPicPr>
            <a:picLocks noChangeAspect="1"/>
          </p:cNvPicPr>
          <p:nvPr/>
        </p:nvPicPr>
        <p:blipFill>
          <a:blip r:embed="rId4"/>
          <a:stretch>
            <a:fillRect/>
          </a:stretch>
        </p:blipFill>
        <p:spPr>
          <a:xfrm>
            <a:off x="1566665" y="3216374"/>
            <a:ext cx="3601641" cy="1327348"/>
          </a:xfrm>
          <a:prstGeom prst="rect">
            <a:avLst/>
          </a:prstGeom>
        </p:spPr>
      </p:pic>
      <p:sp>
        <p:nvSpPr>
          <p:cNvPr id="9" name="Text 5"/>
          <p:cNvSpPr/>
          <p:nvPr/>
        </p:nvSpPr>
        <p:spPr>
          <a:xfrm>
            <a:off x="3298925" y="3697486"/>
            <a:ext cx="137021" cy="365125"/>
          </a:xfrm>
          <a:prstGeom prst="rect">
            <a:avLst/>
          </a:prstGeom>
          <a:noFill/>
          <a:ln/>
        </p:spPr>
        <p:txBody>
          <a:bodyPr wrap="none" lIns="0" tIns="0" rIns="0" bIns="0" rtlCol="0" anchor="t"/>
          <a:lstStyle/>
          <a:p>
            <a:pPr algn="ctr">
              <a:lnSpc>
                <a:spcPts val="2875"/>
              </a:lnSpc>
            </a:pPr>
            <a:r>
              <a:rPr lang="en-US" sz="1792" dirty="0">
                <a:solidFill>
                  <a:srgbClr val="00002E"/>
                </a:solidFill>
                <a:latin typeface="Nunito Semi Bold" pitchFamily="34" charset="0"/>
                <a:ea typeface="Nunito Semi Bold" pitchFamily="34" charset="-122"/>
                <a:cs typeface="Nunito Semi Bold" pitchFamily="34" charset="-120"/>
              </a:rPr>
              <a:t>2</a:t>
            </a:r>
            <a:endParaRPr lang="en-US" sz="1792" dirty="0"/>
          </a:p>
        </p:txBody>
      </p:sp>
      <p:sp>
        <p:nvSpPr>
          <p:cNvPr id="10" name="Text 6"/>
          <p:cNvSpPr/>
          <p:nvPr/>
        </p:nvSpPr>
        <p:spPr>
          <a:xfrm>
            <a:off x="5350868" y="3398937"/>
            <a:ext cx="2147888" cy="268486"/>
          </a:xfrm>
          <a:prstGeom prst="rect">
            <a:avLst/>
          </a:prstGeom>
          <a:noFill/>
          <a:ln/>
        </p:spPr>
        <p:txBody>
          <a:bodyPr wrap="none" lIns="0" tIns="0" rIns="0" bIns="0" rtlCol="0" anchor="t"/>
          <a:lstStyle/>
          <a:p>
            <a:pPr>
              <a:lnSpc>
                <a:spcPts val="2083"/>
              </a:lnSpc>
            </a:pPr>
            <a:r>
              <a:rPr lang="en-US" sz="1667" dirty="0">
                <a:solidFill>
                  <a:srgbClr val="00002E"/>
                </a:solidFill>
                <a:latin typeface="Nunito Semi Bold" pitchFamily="34" charset="0"/>
                <a:ea typeface="Nunito Semi Bold" pitchFamily="34" charset="-122"/>
                <a:cs typeface="Nunito Semi Bold" pitchFamily="34" charset="-120"/>
              </a:rPr>
              <a:t>Signal Processing</a:t>
            </a:r>
            <a:endParaRPr lang="en-US" sz="1667" dirty="0"/>
          </a:p>
        </p:txBody>
      </p:sp>
      <p:sp>
        <p:nvSpPr>
          <p:cNvPr id="11" name="Text 7"/>
          <p:cNvSpPr/>
          <p:nvPr/>
        </p:nvSpPr>
        <p:spPr>
          <a:xfrm>
            <a:off x="5350867" y="3776960"/>
            <a:ext cx="6019602" cy="584200"/>
          </a:xfrm>
          <a:prstGeom prst="rect">
            <a:avLst/>
          </a:prstGeom>
          <a:noFill/>
          <a:ln/>
        </p:spPr>
        <p:txBody>
          <a:bodyPr wrap="square" lIns="0" tIns="0" rIns="0" bIns="0" rtlCol="0" anchor="t"/>
          <a:lstStyle/>
          <a:p>
            <a:pPr>
              <a:lnSpc>
                <a:spcPts val="2292"/>
              </a:lnSpc>
            </a:pPr>
            <a:r>
              <a:rPr lang="en-US" sz="1417" dirty="0">
                <a:solidFill>
                  <a:srgbClr val="00002E"/>
                </a:solidFill>
                <a:latin typeface="PT Sans" pitchFamily="34" charset="0"/>
                <a:ea typeface="PT Sans" pitchFamily="34" charset="-122"/>
                <a:cs typeface="PT Sans" pitchFamily="34" charset="-120"/>
              </a:rPr>
              <a:t>The sensor converts the detected infrared radiation into an electrical signal, which is then processed to determine the presence or absence of an object.</a:t>
            </a:r>
            <a:endParaRPr lang="en-US" sz="1417" dirty="0"/>
          </a:p>
        </p:txBody>
      </p:sp>
      <p:sp>
        <p:nvSpPr>
          <p:cNvPr id="12" name="Shape 8"/>
          <p:cNvSpPr/>
          <p:nvPr/>
        </p:nvSpPr>
        <p:spPr>
          <a:xfrm>
            <a:off x="5213945" y="4553843"/>
            <a:ext cx="6293445" cy="12700"/>
          </a:xfrm>
          <a:prstGeom prst="roundRect">
            <a:avLst>
              <a:gd name="adj" fmla="val 2156442"/>
            </a:avLst>
          </a:prstGeom>
          <a:solidFill>
            <a:srgbClr val="018CE1"/>
          </a:solidFill>
          <a:ln/>
        </p:spPr>
      </p:sp>
      <p:pic>
        <p:nvPicPr>
          <p:cNvPr id="13" name="Image 2" descr="preencoded.png"/>
          <p:cNvPicPr>
            <a:picLocks noChangeAspect="1"/>
          </p:cNvPicPr>
          <p:nvPr/>
        </p:nvPicPr>
        <p:blipFill>
          <a:blip r:embed="rId5"/>
          <a:stretch>
            <a:fillRect/>
          </a:stretch>
        </p:blipFill>
        <p:spPr>
          <a:xfrm>
            <a:off x="666255" y="4589364"/>
            <a:ext cx="5402461" cy="1327348"/>
          </a:xfrm>
          <a:prstGeom prst="rect">
            <a:avLst/>
          </a:prstGeom>
        </p:spPr>
      </p:pic>
      <p:sp>
        <p:nvSpPr>
          <p:cNvPr id="14" name="Text 9"/>
          <p:cNvSpPr/>
          <p:nvPr/>
        </p:nvSpPr>
        <p:spPr>
          <a:xfrm>
            <a:off x="3298925" y="5070475"/>
            <a:ext cx="137021" cy="365125"/>
          </a:xfrm>
          <a:prstGeom prst="rect">
            <a:avLst/>
          </a:prstGeom>
          <a:noFill/>
          <a:ln/>
        </p:spPr>
        <p:txBody>
          <a:bodyPr wrap="none" lIns="0" tIns="0" rIns="0" bIns="0" rtlCol="0" anchor="t"/>
          <a:lstStyle/>
          <a:p>
            <a:pPr algn="ctr">
              <a:lnSpc>
                <a:spcPts val="2875"/>
              </a:lnSpc>
            </a:pPr>
            <a:r>
              <a:rPr lang="en-US" sz="1792" dirty="0">
                <a:solidFill>
                  <a:srgbClr val="00002E"/>
                </a:solidFill>
                <a:latin typeface="Nunito Semi Bold" pitchFamily="34" charset="0"/>
                <a:ea typeface="Nunito Semi Bold" pitchFamily="34" charset="-122"/>
                <a:cs typeface="Nunito Semi Bold" pitchFamily="34" charset="-120"/>
              </a:rPr>
              <a:t>3</a:t>
            </a:r>
            <a:endParaRPr lang="en-US" sz="1792" dirty="0"/>
          </a:p>
        </p:txBody>
      </p:sp>
      <p:sp>
        <p:nvSpPr>
          <p:cNvPr id="15" name="Text 10"/>
          <p:cNvSpPr/>
          <p:nvPr/>
        </p:nvSpPr>
        <p:spPr>
          <a:xfrm>
            <a:off x="6251278" y="4771926"/>
            <a:ext cx="2147888" cy="268486"/>
          </a:xfrm>
          <a:prstGeom prst="rect">
            <a:avLst/>
          </a:prstGeom>
          <a:noFill/>
          <a:ln/>
        </p:spPr>
        <p:txBody>
          <a:bodyPr wrap="none" lIns="0" tIns="0" rIns="0" bIns="0" rtlCol="0" anchor="t"/>
          <a:lstStyle/>
          <a:p>
            <a:pPr>
              <a:lnSpc>
                <a:spcPts val="2083"/>
              </a:lnSpc>
            </a:pPr>
            <a:r>
              <a:rPr lang="en-US" sz="1667" dirty="0">
                <a:solidFill>
                  <a:srgbClr val="00002E"/>
                </a:solidFill>
                <a:latin typeface="Nunito Semi Bold" pitchFamily="34" charset="0"/>
                <a:ea typeface="Nunito Semi Bold" pitchFamily="34" charset="-122"/>
                <a:cs typeface="Nunito Semi Bold" pitchFamily="34" charset="-120"/>
              </a:rPr>
              <a:t>Output</a:t>
            </a:r>
            <a:endParaRPr lang="en-US" sz="1667" dirty="0"/>
          </a:p>
        </p:txBody>
      </p:sp>
      <p:sp>
        <p:nvSpPr>
          <p:cNvPr id="16" name="Text 11"/>
          <p:cNvSpPr/>
          <p:nvPr/>
        </p:nvSpPr>
        <p:spPr>
          <a:xfrm>
            <a:off x="6251277" y="5149949"/>
            <a:ext cx="5119192" cy="584200"/>
          </a:xfrm>
          <a:prstGeom prst="rect">
            <a:avLst/>
          </a:prstGeom>
          <a:noFill/>
          <a:ln/>
        </p:spPr>
        <p:txBody>
          <a:bodyPr wrap="square" lIns="0" tIns="0" rIns="0" bIns="0" rtlCol="0" anchor="t"/>
          <a:lstStyle/>
          <a:p>
            <a:pPr>
              <a:lnSpc>
                <a:spcPts val="2292"/>
              </a:lnSpc>
            </a:pPr>
            <a:r>
              <a:rPr lang="en-US" sz="1417" dirty="0">
                <a:solidFill>
                  <a:srgbClr val="00002E"/>
                </a:solidFill>
                <a:latin typeface="PT Sans" pitchFamily="34" charset="0"/>
                <a:ea typeface="PT Sans" pitchFamily="34" charset="-122"/>
                <a:cs typeface="PT Sans" pitchFamily="34" charset="-120"/>
              </a:rPr>
              <a:t>The processed signal is used to trigger an action, such as activating a light or sending a signal to a control system.</a:t>
            </a:r>
            <a:endParaRPr lang="en-US" sz="1417" dirty="0"/>
          </a:p>
        </p:txBody>
      </p:sp>
    </p:spTree>
    <p:extLst>
      <p:ext uri="{BB962C8B-B14F-4D97-AF65-F5344CB8AC3E}">
        <p14:creationId xmlns:p14="http://schemas.microsoft.com/office/powerpoint/2010/main" val="95879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61492" y="1880395"/>
            <a:ext cx="4725492" cy="590649"/>
          </a:xfrm>
          <a:prstGeom prst="rect">
            <a:avLst/>
          </a:prstGeom>
          <a:noFill/>
          <a:ln/>
        </p:spPr>
        <p:txBody>
          <a:bodyPr wrap="none" lIns="0" tIns="0" rIns="0" bIns="0" rtlCol="0" anchor="t"/>
          <a:lstStyle/>
          <a:p>
            <a:pPr>
              <a:lnSpc>
                <a:spcPts val="4625"/>
              </a:lnSpc>
            </a:pPr>
            <a:r>
              <a:rPr lang="en-US" sz="3708" dirty="0">
                <a:solidFill>
                  <a:srgbClr val="233E32"/>
                </a:solidFill>
                <a:latin typeface="Alice" pitchFamily="34" charset="0"/>
                <a:ea typeface="Alice" pitchFamily="34" charset="-122"/>
                <a:cs typeface="Alice" pitchFamily="34" charset="-120"/>
              </a:rPr>
              <a:t>Reed Sensor</a:t>
            </a:r>
            <a:endParaRPr lang="en-US" sz="3708" dirty="0"/>
          </a:p>
        </p:txBody>
      </p:sp>
      <p:sp>
        <p:nvSpPr>
          <p:cNvPr id="3" name="Text 1"/>
          <p:cNvSpPr/>
          <p:nvPr/>
        </p:nvSpPr>
        <p:spPr>
          <a:xfrm>
            <a:off x="661492" y="2943523"/>
            <a:ext cx="2362696" cy="295275"/>
          </a:xfrm>
          <a:prstGeom prst="rect">
            <a:avLst/>
          </a:prstGeom>
          <a:noFill/>
          <a:ln/>
        </p:spPr>
        <p:txBody>
          <a:bodyPr wrap="none" lIns="0" tIns="0" rIns="0" bIns="0" rtlCol="0" anchor="t"/>
          <a:lstStyle/>
          <a:p>
            <a:pPr>
              <a:lnSpc>
                <a:spcPts val="2292"/>
              </a:lnSpc>
            </a:pPr>
            <a:r>
              <a:rPr lang="en-US" sz="1833" dirty="0">
                <a:solidFill>
                  <a:srgbClr val="233E32"/>
                </a:solidFill>
                <a:latin typeface="Alice" pitchFamily="34" charset="0"/>
                <a:ea typeface="Alice" pitchFamily="34" charset="-122"/>
                <a:cs typeface="Alice" pitchFamily="34" charset="-120"/>
              </a:rPr>
              <a:t>Introduction</a:t>
            </a:r>
            <a:endParaRPr lang="en-US" sz="1833" dirty="0"/>
          </a:p>
        </p:txBody>
      </p:sp>
      <p:sp>
        <p:nvSpPr>
          <p:cNvPr id="4" name="Text 2"/>
          <p:cNvSpPr/>
          <p:nvPr/>
        </p:nvSpPr>
        <p:spPr>
          <a:xfrm>
            <a:off x="661492" y="3427809"/>
            <a:ext cx="5203924" cy="604838"/>
          </a:xfrm>
          <a:prstGeom prst="rect">
            <a:avLst/>
          </a:prstGeom>
          <a:noFill/>
          <a:ln/>
        </p:spPr>
        <p:txBody>
          <a:bodyPr wrap="square" lIns="0" tIns="0" rIns="0" bIns="0" rtlCol="0" anchor="t"/>
          <a:lstStyle/>
          <a:p>
            <a:pPr>
              <a:lnSpc>
                <a:spcPts val="2375"/>
              </a:lnSpc>
            </a:pPr>
            <a:r>
              <a:rPr lang="en-US" sz="1458" dirty="0">
                <a:solidFill>
                  <a:srgbClr val="2C2821"/>
                </a:solidFill>
                <a:latin typeface="Lora" pitchFamily="34" charset="0"/>
                <a:ea typeface="Lora" pitchFamily="34" charset="-122"/>
                <a:cs typeface="Lora" pitchFamily="34" charset="-120"/>
              </a:rPr>
              <a:t>A reed sensor is an electrically controlled switch used for switching a power circuit.</a:t>
            </a:r>
            <a:endParaRPr lang="en-US" sz="1458" dirty="0"/>
          </a:p>
        </p:txBody>
      </p:sp>
      <p:sp>
        <p:nvSpPr>
          <p:cNvPr id="5" name="Text 3"/>
          <p:cNvSpPr/>
          <p:nvPr/>
        </p:nvSpPr>
        <p:spPr>
          <a:xfrm>
            <a:off x="661492" y="4202708"/>
            <a:ext cx="5203924" cy="604838"/>
          </a:xfrm>
          <a:prstGeom prst="rect">
            <a:avLst/>
          </a:prstGeom>
          <a:noFill/>
          <a:ln/>
        </p:spPr>
        <p:txBody>
          <a:bodyPr wrap="square" lIns="0" tIns="0" rIns="0" bIns="0" rtlCol="0" anchor="t"/>
          <a:lstStyle/>
          <a:p>
            <a:pPr>
              <a:lnSpc>
                <a:spcPts val="2375"/>
              </a:lnSpc>
            </a:pPr>
            <a:r>
              <a:rPr lang="en-US" sz="1458" dirty="0">
                <a:solidFill>
                  <a:srgbClr val="2C2821"/>
                </a:solidFill>
                <a:latin typeface="Lora" pitchFamily="34" charset="0"/>
                <a:ea typeface="Lora" pitchFamily="34" charset="-122"/>
                <a:cs typeface="Lora" pitchFamily="34" charset="-120"/>
              </a:rPr>
              <a:t>It provides an accurate indication of the door's position (open/closed).</a:t>
            </a:r>
            <a:endParaRPr lang="en-US" sz="1458" dirty="0"/>
          </a:p>
        </p:txBody>
      </p:sp>
      <p:sp>
        <p:nvSpPr>
          <p:cNvPr id="6" name="Text 4"/>
          <p:cNvSpPr/>
          <p:nvPr/>
        </p:nvSpPr>
        <p:spPr>
          <a:xfrm>
            <a:off x="6332935" y="2943523"/>
            <a:ext cx="2362696" cy="295275"/>
          </a:xfrm>
          <a:prstGeom prst="rect">
            <a:avLst/>
          </a:prstGeom>
          <a:noFill/>
          <a:ln/>
        </p:spPr>
        <p:txBody>
          <a:bodyPr wrap="none" lIns="0" tIns="0" rIns="0" bIns="0" rtlCol="0" anchor="t"/>
          <a:lstStyle/>
          <a:p>
            <a:pPr>
              <a:lnSpc>
                <a:spcPts val="2292"/>
              </a:lnSpc>
            </a:pPr>
            <a:r>
              <a:rPr lang="en-US" sz="1833" dirty="0">
                <a:solidFill>
                  <a:srgbClr val="233E32"/>
                </a:solidFill>
                <a:latin typeface="Alice" pitchFamily="34" charset="0"/>
                <a:ea typeface="Alice" pitchFamily="34" charset="-122"/>
                <a:cs typeface="Alice" pitchFamily="34" charset="-120"/>
              </a:rPr>
              <a:t>Features</a:t>
            </a:r>
            <a:endParaRPr lang="en-US" sz="1833" dirty="0"/>
          </a:p>
        </p:txBody>
      </p:sp>
      <p:sp>
        <p:nvSpPr>
          <p:cNvPr id="7" name="Text 5"/>
          <p:cNvSpPr/>
          <p:nvPr/>
        </p:nvSpPr>
        <p:spPr>
          <a:xfrm>
            <a:off x="6332935" y="3427809"/>
            <a:ext cx="5203924" cy="604838"/>
          </a:xfrm>
          <a:prstGeom prst="rect">
            <a:avLst/>
          </a:prstGeom>
          <a:noFill/>
          <a:ln/>
        </p:spPr>
        <p:txBody>
          <a:bodyPr wrap="square" lIns="0" tIns="0" rIns="0" bIns="0" rtlCol="0" anchor="t"/>
          <a:lstStyle/>
          <a:p>
            <a:pPr>
              <a:lnSpc>
                <a:spcPts val="2375"/>
              </a:lnSpc>
            </a:pPr>
            <a:r>
              <a:rPr lang="en-US" sz="1458" dirty="0">
                <a:solidFill>
                  <a:srgbClr val="2C2821"/>
                </a:solidFill>
                <a:latin typeface="Lora" pitchFamily="34" charset="0"/>
                <a:ea typeface="Lora" pitchFamily="34" charset="-122"/>
                <a:cs typeface="Lora" pitchFamily="34" charset="-120"/>
              </a:rPr>
              <a:t>Easy to install, strong concealment, magnetic sensor alarm, and ideal for residential or commercial use.</a:t>
            </a:r>
            <a:endParaRPr lang="en-US" sz="1458" dirty="0"/>
          </a:p>
        </p:txBody>
      </p:sp>
    </p:spTree>
    <p:extLst>
      <p:ext uri="{BB962C8B-B14F-4D97-AF65-F5344CB8AC3E}">
        <p14:creationId xmlns:p14="http://schemas.microsoft.com/office/powerpoint/2010/main" val="3307962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88579" y="541834"/>
            <a:ext cx="5568156" cy="578644"/>
          </a:xfrm>
          <a:prstGeom prst="rect">
            <a:avLst/>
          </a:prstGeom>
          <a:noFill/>
          <a:ln/>
        </p:spPr>
        <p:txBody>
          <a:bodyPr wrap="none" lIns="0" tIns="0" rIns="0" bIns="0" rtlCol="0" anchor="t"/>
          <a:lstStyle/>
          <a:p>
            <a:pPr>
              <a:lnSpc>
                <a:spcPts val="4541"/>
              </a:lnSpc>
            </a:pPr>
            <a:r>
              <a:rPr lang="en-US" sz="3625" dirty="0">
                <a:solidFill>
                  <a:srgbClr val="00002E"/>
                </a:solidFill>
                <a:latin typeface="Nunito Semi Bold" pitchFamily="34" charset="0"/>
                <a:ea typeface="Nunito Semi Bold" pitchFamily="34" charset="-122"/>
                <a:cs typeface="Nunito Semi Bold" pitchFamily="34" charset="-120"/>
              </a:rPr>
              <a:t>Overview of Reed Sensors</a:t>
            </a:r>
            <a:endParaRPr lang="en-US" sz="3625" dirty="0"/>
          </a:p>
        </p:txBody>
      </p:sp>
      <p:sp>
        <p:nvSpPr>
          <p:cNvPr id="3" name="Shape 1"/>
          <p:cNvSpPr/>
          <p:nvPr/>
        </p:nvSpPr>
        <p:spPr>
          <a:xfrm>
            <a:off x="688579" y="1513979"/>
            <a:ext cx="1802408" cy="1430238"/>
          </a:xfrm>
          <a:prstGeom prst="roundRect">
            <a:avLst>
              <a:gd name="adj" fmla="val 20635"/>
            </a:avLst>
          </a:prstGeom>
          <a:solidFill>
            <a:srgbClr val="F3F3FF"/>
          </a:solidFill>
          <a:ln w="22860">
            <a:solidFill>
              <a:srgbClr val="2D4DF2"/>
            </a:solidFill>
            <a:prstDash val="solid"/>
          </a:ln>
        </p:spPr>
      </p:sp>
      <p:sp>
        <p:nvSpPr>
          <p:cNvPr id="4" name="Text 2"/>
          <p:cNvSpPr/>
          <p:nvPr/>
        </p:nvSpPr>
        <p:spPr>
          <a:xfrm>
            <a:off x="904379" y="2032297"/>
            <a:ext cx="147538" cy="393502"/>
          </a:xfrm>
          <a:prstGeom prst="rect">
            <a:avLst/>
          </a:prstGeom>
          <a:noFill/>
          <a:ln/>
        </p:spPr>
        <p:txBody>
          <a:bodyPr wrap="none" lIns="0" tIns="0" rIns="0" bIns="0" rtlCol="0" anchor="t"/>
          <a:lstStyle/>
          <a:p>
            <a:pPr algn="ctr">
              <a:lnSpc>
                <a:spcPts val="3083"/>
              </a:lnSpc>
            </a:pPr>
            <a:r>
              <a:rPr lang="en-US" sz="1917" dirty="0">
                <a:solidFill>
                  <a:srgbClr val="00002E"/>
                </a:solidFill>
                <a:latin typeface="Nunito Semi Bold" pitchFamily="34" charset="0"/>
                <a:ea typeface="Nunito Semi Bold" pitchFamily="34" charset="-122"/>
                <a:cs typeface="Nunito Semi Bold" pitchFamily="34" charset="-120"/>
              </a:rPr>
              <a:t>1</a:t>
            </a:r>
            <a:endParaRPr lang="en-US" sz="1917" dirty="0"/>
          </a:p>
        </p:txBody>
      </p:sp>
      <p:sp>
        <p:nvSpPr>
          <p:cNvPr id="5" name="Text 3"/>
          <p:cNvSpPr/>
          <p:nvPr/>
        </p:nvSpPr>
        <p:spPr>
          <a:xfrm>
            <a:off x="2687737" y="1710730"/>
            <a:ext cx="2314674" cy="289322"/>
          </a:xfrm>
          <a:prstGeom prst="rect">
            <a:avLst/>
          </a:prstGeom>
          <a:noFill/>
          <a:ln/>
        </p:spPr>
        <p:txBody>
          <a:bodyPr wrap="none" lIns="0" tIns="0" rIns="0" bIns="0" rtlCol="0" anchor="t"/>
          <a:lstStyle/>
          <a:p>
            <a:pPr>
              <a:lnSpc>
                <a:spcPts val="2250"/>
              </a:lnSpc>
            </a:pPr>
            <a:r>
              <a:rPr lang="en-US" sz="1792" dirty="0">
                <a:solidFill>
                  <a:srgbClr val="00002E"/>
                </a:solidFill>
                <a:latin typeface="Nunito Semi Bold" pitchFamily="34" charset="0"/>
                <a:ea typeface="Nunito Semi Bold" pitchFamily="34" charset="-122"/>
                <a:cs typeface="Nunito Semi Bold" pitchFamily="34" charset="-120"/>
              </a:rPr>
              <a:t>Simple Design</a:t>
            </a:r>
            <a:endParaRPr lang="en-US" sz="1792" dirty="0"/>
          </a:p>
        </p:txBody>
      </p:sp>
      <p:sp>
        <p:nvSpPr>
          <p:cNvPr id="6" name="Text 4"/>
          <p:cNvSpPr/>
          <p:nvPr/>
        </p:nvSpPr>
        <p:spPr>
          <a:xfrm>
            <a:off x="2687737" y="2118023"/>
            <a:ext cx="8618934" cy="629444"/>
          </a:xfrm>
          <a:prstGeom prst="rect">
            <a:avLst/>
          </a:prstGeom>
          <a:noFill/>
          <a:ln/>
        </p:spPr>
        <p:txBody>
          <a:bodyPr wrap="square" lIns="0" tIns="0" rIns="0" bIns="0" rtlCol="0" anchor="t"/>
          <a:lstStyle/>
          <a:p>
            <a:pPr>
              <a:lnSpc>
                <a:spcPts val="2458"/>
              </a:lnSpc>
            </a:pPr>
            <a:r>
              <a:rPr lang="en-US" sz="1542" dirty="0">
                <a:solidFill>
                  <a:srgbClr val="00002E"/>
                </a:solidFill>
                <a:latin typeface="PT Sans" pitchFamily="34" charset="0"/>
                <a:ea typeface="PT Sans" pitchFamily="34" charset="-122"/>
                <a:cs typeface="PT Sans" pitchFamily="34" charset="-120"/>
              </a:rPr>
              <a:t>Reed sensors consist of two magnetically sensitive contacts within a sealed glass capsule. These contacts are typically made of a ferromagnetic material.</a:t>
            </a:r>
            <a:endParaRPr lang="en-US" sz="1542" dirty="0"/>
          </a:p>
        </p:txBody>
      </p:sp>
      <p:sp>
        <p:nvSpPr>
          <p:cNvPr id="7" name="Shape 5"/>
          <p:cNvSpPr/>
          <p:nvPr/>
        </p:nvSpPr>
        <p:spPr>
          <a:xfrm>
            <a:off x="2589312" y="2931518"/>
            <a:ext cx="8815784" cy="12700"/>
          </a:xfrm>
          <a:prstGeom prst="roundRect">
            <a:avLst>
              <a:gd name="adj" fmla="val 2323836"/>
            </a:avLst>
          </a:prstGeom>
          <a:solidFill>
            <a:srgbClr val="2D4DF2"/>
          </a:solidFill>
          <a:ln/>
        </p:spPr>
      </p:sp>
      <p:sp>
        <p:nvSpPr>
          <p:cNvPr id="8" name="Shape 6"/>
          <p:cNvSpPr/>
          <p:nvPr/>
        </p:nvSpPr>
        <p:spPr>
          <a:xfrm>
            <a:off x="688578" y="3042544"/>
            <a:ext cx="3604915" cy="1430238"/>
          </a:xfrm>
          <a:prstGeom prst="roundRect">
            <a:avLst>
              <a:gd name="adj" fmla="val 20635"/>
            </a:avLst>
          </a:prstGeom>
          <a:solidFill>
            <a:srgbClr val="F3F3FF"/>
          </a:solidFill>
          <a:ln w="22860">
            <a:solidFill>
              <a:srgbClr val="018CE1"/>
            </a:solidFill>
            <a:prstDash val="solid"/>
          </a:ln>
        </p:spPr>
      </p:sp>
      <p:sp>
        <p:nvSpPr>
          <p:cNvPr id="9" name="Text 7"/>
          <p:cNvSpPr/>
          <p:nvPr/>
        </p:nvSpPr>
        <p:spPr>
          <a:xfrm>
            <a:off x="904379" y="3560862"/>
            <a:ext cx="147538" cy="393502"/>
          </a:xfrm>
          <a:prstGeom prst="rect">
            <a:avLst/>
          </a:prstGeom>
          <a:noFill/>
          <a:ln/>
        </p:spPr>
        <p:txBody>
          <a:bodyPr wrap="none" lIns="0" tIns="0" rIns="0" bIns="0" rtlCol="0" anchor="t"/>
          <a:lstStyle/>
          <a:p>
            <a:pPr algn="ctr">
              <a:lnSpc>
                <a:spcPts val="3083"/>
              </a:lnSpc>
            </a:pPr>
            <a:r>
              <a:rPr lang="en-US" sz="1917" dirty="0">
                <a:solidFill>
                  <a:srgbClr val="00002E"/>
                </a:solidFill>
                <a:latin typeface="Nunito Semi Bold" pitchFamily="34" charset="0"/>
                <a:ea typeface="Nunito Semi Bold" pitchFamily="34" charset="-122"/>
                <a:cs typeface="Nunito Semi Bold" pitchFamily="34" charset="-120"/>
              </a:rPr>
              <a:t>2</a:t>
            </a:r>
            <a:endParaRPr lang="en-US" sz="1917" dirty="0"/>
          </a:p>
        </p:txBody>
      </p:sp>
      <p:sp>
        <p:nvSpPr>
          <p:cNvPr id="10" name="Text 8"/>
          <p:cNvSpPr/>
          <p:nvPr/>
        </p:nvSpPr>
        <p:spPr>
          <a:xfrm>
            <a:off x="4490245" y="3239294"/>
            <a:ext cx="2314674" cy="289322"/>
          </a:xfrm>
          <a:prstGeom prst="rect">
            <a:avLst/>
          </a:prstGeom>
          <a:noFill/>
          <a:ln/>
        </p:spPr>
        <p:txBody>
          <a:bodyPr wrap="none" lIns="0" tIns="0" rIns="0" bIns="0" rtlCol="0" anchor="t"/>
          <a:lstStyle/>
          <a:p>
            <a:pPr>
              <a:lnSpc>
                <a:spcPts val="2250"/>
              </a:lnSpc>
            </a:pPr>
            <a:r>
              <a:rPr lang="en-US" sz="1792" dirty="0">
                <a:solidFill>
                  <a:srgbClr val="00002E"/>
                </a:solidFill>
                <a:latin typeface="Nunito Semi Bold" pitchFamily="34" charset="0"/>
                <a:ea typeface="Nunito Semi Bold" pitchFamily="34" charset="-122"/>
                <a:cs typeface="Nunito Semi Bold" pitchFamily="34" charset="-120"/>
              </a:rPr>
              <a:t>Magnetic Activation</a:t>
            </a:r>
            <a:endParaRPr lang="en-US" sz="1792" dirty="0"/>
          </a:p>
        </p:txBody>
      </p:sp>
      <p:sp>
        <p:nvSpPr>
          <p:cNvPr id="11" name="Text 9"/>
          <p:cNvSpPr/>
          <p:nvPr/>
        </p:nvSpPr>
        <p:spPr>
          <a:xfrm>
            <a:off x="4490244" y="3646587"/>
            <a:ext cx="6816428" cy="629444"/>
          </a:xfrm>
          <a:prstGeom prst="rect">
            <a:avLst/>
          </a:prstGeom>
          <a:noFill/>
          <a:ln/>
        </p:spPr>
        <p:txBody>
          <a:bodyPr wrap="square" lIns="0" tIns="0" rIns="0" bIns="0" rtlCol="0" anchor="t"/>
          <a:lstStyle/>
          <a:p>
            <a:pPr>
              <a:lnSpc>
                <a:spcPts val="2458"/>
              </a:lnSpc>
            </a:pPr>
            <a:r>
              <a:rPr lang="en-US" sz="1542" dirty="0">
                <a:solidFill>
                  <a:srgbClr val="00002E"/>
                </a:solidFill>
                <a:latin typeface="PT Sans" pitchFamily="34" charset="0"/>
                <a:ea typeface="PT Sans" pitchFamily="34" charset="-122"/>
                <a:cs typeface="PT Sans" pitchFamily="34" charset="-120"/>
              </a:rPr>
              <a:t>When a magnetic field is applied to the sensor, the contacts close, completing an electrical circuit. When the magnetic field is removed, the contacts open.</a:t>
            </a:r>
            <a:endParaRPr lang="en-US" sz="1542" dirty="0"/>
          </a:p>
        </p:txBody>
      </p:sp>
      <p:sp>
        <p:nvSpPr>
          <p:cNvPr id="12" name="Shape 10"/>
          <p:cNvSpPr/>
          <p:nvPr/>
        </p:nvSpPr>
        <p:spPr>
          <a:xfrm>
            <a:off x="4391819" y="4460082"/>
            <a:ext cx="7013278" cy="12700"/>
          </a:xfrm>
          <a:prstGeom prst="roundRect">
            <a:avLst>
              <a:gd name="adj" fmla="val 2323836"/>
            </a:avLst>
          </a:prstGeom>
          <a:solidFill>
            <a:srgbClr val="018CE1"/>
          </a:solidFill>
          <a:ln/>
        </p:spPr>
      </p:sp>
      <p:sp>
        <p:nvSpPr>
          <p:cNvPr id="13" name="Shape 11"/>
          <p:cNvSpPr/>
          <p:nvPr/>
        </p:nvSpPr>
        <p:spPr>
          <a:xfrm>
            <a:off x="688578" y="4571107"/>
            <a:ext cx="5407422" cy="1744960"/>
          </a:xfrm>
          <a:prstGeom prst="roundRect">
            <a:avLst>
              <a:gd name="adj" fmla="val 16913"/>
            </a:avLst>
          </a:prstGeom>
          <a:solidFill>
            <a:srgbClr val="F3F3FF"/>
          </a:solidFill>
          <a:ln w="22860">
            <a:solidFill>
              <a:srgbClr val="DA33BF"/>
            </a:solidFill>
            <a:prstDash val="solid"/>
          </a:ln>
        </p:spPr>
      </p:sp>
      <p:sp>
        <p:nvSpPr>
          <p:cNvPr id="14" name="Text 12"/>
          <p:cNvSpPr/>
          <p:nvPr/>
        </p:nvSpPr>
        <p:spPr>
          <a:xfrm>
            <a:off x="904379" y="5246787"/>
            <a:ext cx="147538" cy="393502"/>
          </a:xfrm>
          <a:prstGeom prst="rect">
            <a:avLst/>
          </a:prstGeom>
          <a:noFill/>
          <a:ln/>
        </p:spPr>
        <p:txBody>
          <a:bodyPr wrap="none" lIns="0" tIns="0" rIns="0" bIns="0" rtlCol="0" anchor="t"/>
          <a:lstStyle/>
          <a:p>
            <a:pPr algn="ctr">
              <a:lnSpc>
                <a:spcPts val="3083"/>
              </a:lnSpc>
            </a:pPr>
            <a:r>
              <a:rPr lang="en-US" sz="1917" dirty="0">
                <a:solidFill>
                  <a:srgbClr val="00002E"/>
                </a:solidFill>
                <a:latin typeface="Nunito Semi Bold" pitchFamily="34" charset="0"/>
                <a:ea typeface="Nunito Semi Bold" pitchFamily="34" charset="-122"/>
                <a:cs typeface="Nunito Semi Bold" pitchFamily="34" charset="-120"/>
              </a:rPr>
              <a:t>3</a:t>
            </a:r>
            <a:endParaRPr lang="en-US" sz="1917" dirty="0"/>
          </a:p>
        </p:txBody>
      </p:sp>
      <p:sp>
        <p:nvSpPr>
          <p:cNvPr id="15" name="Text 13"/>
          <p:cNvSpPr/>
          <p:nvPr/>
        </p:nvSpPr>
        <p:spPr>
          <a:xfrm>
            <a:off x="6292751" y="4767857"/>
            <a:ext cx="2314674" cy="289322"/>
          </a:xfrm>
          <a:prstGeom prst="rect">
            <a:avLst/>
          </a:prstGeom>
          <a:noFill/>
          <a:ln/>
        </p:spPr>
        <p:txBody>
          <a:bodyPr wrap="none" lIns="0" tIns="0" rIns="0" bIns="0" rtlCol="0" anchor="t"/>
          <a:lstStyle/>
          <a:p>
            <a:pPr>
              <a:lnSpc>
                <a:spcPts val="2250"/>
              </a:lnSpc>
            </a:pPr>
            <a:r>
              <a:rPr lang="en-US" sz="1792" dirty="0">
                <a:solidFill>
                  <a:srgbClr val="00002E"/>
                </a:solidFill>
                <a:latin typeface="Nunito Semi Bold" pitchFamily="34" charset="0"/>
                <a:ea typeface="Nunito Semi Bold" pitchFamily="34" charset="-122"/>
                <a:cs typeface="Nunito Semi Bold" pitchFamily="34" charset="-120"/>
              </a:rPr>
              <a:t>Versatile Applications</a:t>
            </a:r>
            <a:endParaRPr lang="en-US" sz="1792" dirty="0"/>
          </a:p>
        </p:txBody>
      </p:sp>
      <p:sp>
        <p:nvSpPr>
          <p:cNvPr id="16" name="Text 14"/>
          <p:cNvSpPr/>
          <p:nvPr/>
        </p:nvSpPr>
        <p:spPr>
          <a:xfrm>
            <a:off x="6292751" y="5175151"/>
            <a:ext cx="5013920" cy="944166"/>
          </a:xfrm>
          <a:prstGeom prst="rect">
            <a:avLst/>
          </a:prstGeom>
          <a:noFill/>
          <a:ln/>
        </p:spPr>
        <p:txBody>
          <a:bodyPr wrap="square" lIns="0" tIns="0" rIns="0" bIns="0" rtlCol="0" anchor="t"/>
          <a:lstStyle/>
          <a:p>
            <a:pPr>
              <a:lnSpc>
                <a:spcPts val="2458"/>
              </a:lnSpc>
            </a:pPr>
            <a:r>
              <a:rPr lang="en-US" sz="1542" dirty="0">
                <a:solidFill>
                  <a:srgbClr val="00002E"/>
                </a:solidFill>
                <a:latin typeface="PT Sans" pitchFamily="34" charset="0"/>
                <a:ea typeface="PT Sans" pitchFamily="34" charset="-122"/>
                <a:cs typeface="PT Sans" pitchFamily="34" charset="-120"/>
              </a:rPr>
              <a:t>Reed sensors find use in various applications, including door and window sensors, fluid level sensing, and position sensing in industrial equipment.</a:t>
            </a:r>
            <a:endParaRPr lang="en-US" sz="1542" dirty="0"/>
          </a:p>
        </p:txBody>
      </p:sp>
      <p:pic>
        <p:nvPicPr>
          <p:cNvPr id="5126" name="Picture 6" descr="NEW PRODUCT: Reed Switches (Magnet On) | Chibitronics">
            <a:extLst>
              <a:ext uri="{FF2B5EF4-FFF2-40B4-BE49-F238E27FC236}">
                <a16:creationId xmlns:a16="http://schemas.microsoft.com/office/drawing/2014/main" id="{8F6F520E-DC5D-BB4C-CB0E-22F0AEB9D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668" y="3128268"/>
            <a:ext cx="2732782" cy="12320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Designing with reed switches: What you need to know">
            <a:extLst>
              <a:ext uri="{FF2B5EF4-FFF2-40B4-BE49-F238E27FC236}">
                <a16:creationId xmlns:a16="http://schemas.microsoft.com/office/drawing/2014/main" id="{4B0E9798-09FE-7859-67EA-D3D9CECA9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917" y="1710731"/>
            <a:ext cx="1343025" cy="103663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agnetic Reed Sensor, Shape ...">
            <a:extLst>
              <a:ext uri="{FF2B5EF4-FFF2-40B4-BE49-F238E27FC236}">
                <a16:creationId xmlns:a16="http://schemas.microsoft.com/office/drawing/2014/main" id="{373E7F38-14A4-9B97-4BB1-CDF2B70A5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25" y="4744245"/>
            <a:ext cx="3657600" cy="147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0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647700" y="657820"/>
            <a:ext cx="4626968" cy="578247"/>
          </a:xfrm>
          <a:prstGeom prst="rect">
            <a:avLst/>
          </a:prstGeom>
          <a:noFill/>
          <a:ln/>
        </p:spPr>
        <p:txBody>
          <a:bodyPr wrap="none" lIns="0" tIns="0" rIns="0" bIns="0" rtlCol="0" anchor="t"/>
          <a:lstStyle/>
          <a:p>
            <a:pPr>
              <a:lnSpc>
                <a:spcPts val="4541"/>
              </a:lnSpc>
            </a:pPr>
            <a:r>
              <a:rPr lang="en-US" sz="3625" dirty="0">
                <a:solidFill>
                  <a:srgbClr val="233E32"/>
                </a:solidFill>
                <a:latin typeface="Alice" pitchFamily="34" charset="0"/>
                <a:ea typeface="Alice" pitchFamily="34" charset="-122"/>
                <a:cs typeface="Alice" pitchFamily="34" charset="-120"/>
              </a:rPr>
              <a:t>Key Factors</a:t>
            </a:r>
            <a:endParaRPr lang="en-US" sz="3625" dirty="0"/>
          </a:p>
        </p:txBody>
      </p:sp>
      <p:sp>
        <p:nvSpPr>
          <p:cNvPr id="4" name="Shape 1"/>
          <p:cNvSpPr/>
          <p:nvPr/>
        </p:nvSpPr>
        <p:spPr>
          <a:xfrm>
            <a:off x="647700" y="1513682"/>
            <a:ext cx="3069828" cy="1658541"/>
          </a:xfrm>
          <a:prstGeom prst="roundRect">
            <a:avLst>
              <a:gd name="adj" fmla="val 1674"/>
            </a:avLst>
          </a:prstGeom>
          <a:solidFill>
            <a:srgbClr val="F0EDE6"/>
          </a:solidFill>
          <a:ln/>
        </p:spPr>
      </p:sp>
      <p:sp>
        <p:nvSpPr>
          <p:cNvPr id="5" name="Text 2"/>
          <p:cNvSpPr/>
          <p:nvPr/>
        </p:nvSpPr>
        <p:spPr>
          <a:xfrm>
            <a:off x="832744" y="1698724"/>
            <a:ext cx="2313483" cy="289223"/>
          </a:xfrm>
          <a:prstGeom prst="rect">
            <a:avLst/>
          </a:prstGeom>
          <a:noFill/>
          <a:ln/>
        </p:spPr>
        <p:txBody>
          <a:bodyPr wrap="none" lIns="0" tIns="0" rIns="0" bIns="0" rtlCol="0" anchor="t"/>
          <a:lstStyle/>
          <a:p>
            <a:pPr>
              <a:lnSpc>
                <a:spcPts val="2250"/>
              </a:lnSpc>
            </a:pPr>
            <a:r>
              <a:rPr lang="en-US" sz="1792" dirty="0">
                <a:solidFill>
                  <a:srgbClr val="2C2821"/>
                </a:solidFill>
                <a:latin typeface="Alice" pitchFamily="34" charset="0"/>
                <a:ea typeface="Alice" pitchFamily="34" charset="-122"/>
                <a:cs typeface="Alice" pitchFamily="34" charset="-120"/>
              </a:rPr>
              <a:t>ADC</a:t>
            </a:r>
            <a:endParaRPr lang="en-US" sz="1792" dirty="0"/>
          </a:p>
        </p:txBody>
      </p:sp>
      <p:sp>
        <p:nvSpPr>
          <p:cNvPr id="6" name="Text 3"/>
          <p:cNvSpPr/>
          <p:nvPr/>
        </p:nvSpPr>
        <p:spPr>
          <a:xfrm>
            <a:off x="832744" y="2098972"/>
            <a:ext cx="2699743" cy="888207"/>
          </a:xfrm>
          <a:prstGeom prst="rect">
            <a:avLst/>
          </a:prstGeom>
          <a:noFill/>
          <a:ln/>
        </p:spPr>
        <p:txBody>
          <a:bodyPr wrap="square" lIns="0" tIns="0" rIns="0" bIns="0" rtlCol="0" anchor="t"/>
          <a:lstStyle/>
          <a:p>
            <a:pPr>
              <a:lnSpc>
                <a:spcPts val="2292"/>
              </a:lnSpc>
            </a:pPr>
            <a:r>
              <a:rPr lang="en-US" sz="1417" dirty="0">
                <a:solidFill>
                  <a:srgbClr val="2C2821"/>
                </a:solidFill>
                <a:latin typeface="Lora" pitchFamily="34" charset="0"/>
                <a:ea typeface="Lora" pitchFamily="34" charset="-122"/>
                <a:cs typeface="Lora" pitchFamily="34" charset="-120"/>
              </a:rPr>
              <a:t>An analog-to-digital converter (ADC) converts an analog signal into a digital signal.</a:t>
            </a:r>
            <a:endParaRPr lang="en-US" sz="1417" dirty="0"/>
          </a:p>
        </p:txBody>
      </p:sp>
      <p:sp>
        <p:nvSpPr>
          <p:cNvPr id="7" name="Shape 4"/>
          <p:cNvSpPr/>
          <p:nvPr/>
        </p:nvSpPr>
        <p:spPr>
          <a:xfrm>
            <a:off x="3902571" y="1513682"/>
            <a:ext cx="3069828" cy="1658541"/>
          </a:xfrm>
          <a:prstGeom prst="roundRect">
            <a:avLst>
              <a:gd name="adj" fmla="val 1674"/>
            </a:avLst>
          </a:prstGeom>
          <a:solidFill>
            <a:srgbClr val="F0EDE6"/>
          </a:solidFill>
          <a:ln/>
        </p:spPr>
      </p:sp>
      <p:sp>
        <p:nvSpPr>
          <p:cNvPr id="8" name="Text 5"/>
          <p:cNvSpPr/>
          <p:nvPr/>
        </p:nvSpPr>
        <p:spPr>
          <a:xfrm>
            <a:off x="4087614" y="1698724"/>
            <a:ext cx="2313483" cy="289223"/>
          </a:xfrm>
          <a:prstGeom prst="rect">
            <a:avLst/>
          </a:prstGeom>
          <a:noFill/>
          <a:ln/>
        </p:spPr>
        <p:txBody>
          <a:bodyPr wrap="none" lIns="0" tIns="0" rIns="0" bIns="0" rtlCol="0" anchor="t"/>
          <a:lstStyle/>
          <a:p>
            <a:pPr>
              <a:lnSpc>
                <a:spcPts val="2250"/>
              </a:lnSpc>
            </a:pPr>
            <a:r>
              <a:rPr lang="en-US" sz="1792" dirty="0">
                <a:solidFill>
                  <a:srgbClr val="2C2821"/>
                </a:solidFill>
                <a:latin typeface="Alice" pitchFamily="34" charset="0"/>
                <a:ea typeface="Alice" pitchFamily="34" charset="-122"/>
                <a:cs typeface="Alice" pitchFamily="34" charset="-120"/>
              </a:rPr>
              <a:t>DAC</a:t>
            </a:r>
            <a:endParaRPr lang="en-US" sz="1792" dirty="0"/>
          </a:p>
        </p:txBody>
      </p:sp>
      <p:sp>
        <p:nvSpPr>
          <p:cNvPr id="9" name="Text 6"/>
          <p:cNvSpPr/>
          <p:nvPr/>
        </p:nvSpPr>
        <p:spPr>
          <a:xfrm>
            <a:off x="4087614" y="2098972"/>
            <a:ext cx="2699743" cy="888207"/>
          </a:xfrm>
          <a:prstGeom prst="rect">
            <a:avLst/>
          </a:prstGeom>
          <a:noFill/>
          <a:ln/>
        </p:spPr>
        <p:txBody>
          <a:bodyPr wrap="square" lIns="0" tIns="0" rIns="0" bIns="0" rtlCol="0" anchor="t"/>
          <a:lstStyle/>
          <a:p>
            <a:pPr>
              <a:lnSpc>
                <a:spcPts val="2292"/>
              </a:lnSpc>
            </a:pPr>
            <a:r>
              <a:rPr lang="en-US" sz="1417" dirty="0">
                <a:solidFill>
                  <a:srgbClr val="2C2821"/>
                </a:solidFill>
                <a:latin typeface="Lora" pitchFamily="34" charset="0"/>
                <a:ea typeface="Lora" pitchFamily="34" charset="-122"/>
                <a:cs typeface="Lora" pitchFamily="34" charset="-120"/>
              </a:rPr>
              <a:t>A digital-to-analog converter (DAC) converts a digital signal into an analog signal.</a:t>
            </a:r>
            <a:endParaRPr lang="en-US" sz="1417" dirty="0"/>
          </a:p>
        </p:txBody>
      </p:sp>
      <p:sp>
        <p:nvSpPr>
          <p:cNvPr id="10" name="Shape 7"/>
          <p:cNvSpPr/>
          <p:nvPr/>
        </p:nvSpPr>
        <p:spPr>
          <a:xfrm>
            <a:off x="647700" y="3357265"/>
            <a:ext cx="3069828" cy="2842816"/>
          </a:xfrm>
          <a:prstGeom prst="roundRect">
            <a:avLst>
              <a:gd name="adj" fmla="val 977"/>
            </a:avLst>
          </a:prstGeom>
          <a:solidFill>
            <a:srgbClr val="F0EDE6"/>
          </a:solidFill>
          <a:ln/>
        </p:spPr>
      </p:sp>
      <p:sp>
        <p:nvSpPr>
          <p:cNvPr id="11" name="Text 8"/>
          <p:cNvSpPr/>
          <p:nvPr/>
        </p:nvSpPr>
        <p:spPr>
          <a:xfrm>
            <a:off x="832744" y="3542308"/>
            <a:ext cx="2313483" cy="289223"/>
          </a:xfrm>
          <a:prstGeom prst="rect">
            <a:avLst/>
          </a:prstGeom>
          <a:noFill/>
          <a:ln/>
        </p:spPr>
        <p:txBody>
          <a:bodyPr wrap="none" lIns="0" tIns="0" rIns="0" bIns="0" rtlCol="0" anchor="t"/>
          <a:lstStyle/>
          <a:p>
            <a:pPr>
              <a:lnSpc>
                <a:spcPts val="2250"/>
              </a:lnSpc>
            </a:pPr>
            <a:r>
              <a:rPr lang="en-US" sz="1792" dirty="0">
                <a:solidFill>
                  <a:srgbClr val="2C2821"/>
                </a:solidFill>
                <a:latin typeface="Alice" pitchFamily="34" charset="0"/>
                <a:ea typeface="Alice" pitchFamily="34" charset="-122"/>
                <a:cs typeface="Alice" pitchFamily="34" charset="-120"/>
              </a:rPr>
              <a:t>Sampling</a:t>
            </a:r>
            <a:endParaRPr lang="en-US" sz="1792" dirty="0"/>
          </a:p>
        </p:txBody>
      </p:sp>
      <p:sp>
        <p:nvSpPr>
          <p:cNvPr id="12" name="Text 9"/>
          <p:cNvSpPr/>
          <p:nvPr/>
        </p:nvSpPr>
        <p:spPr>
          <a:xfrm>
            <a:off x="832744" y="3942557"/>
            <a:ext cx="2699743" cy="2072482"/>
          </a:xfrm>
          <a:prstGeom prst="rect">
            <a:avLst/>
          </a:prstGeom>
          <a:noFill/>
          <a:ln/>
        </p:spPr>
        <p:txBody>
          <a:bodyPr wrap="square" lIns="0" tIns="0" rIns="0" bIns="0" rtlCol="0" anchor="t"/>
          <a:lstStyle/>
          <a:p>
            <a:pPr>
              <a:lnSpc>
                <a:spcPts val="2292"/>
              </a:lnSpc>
            </a:pPr>
            <a:r>
              <a:rPr lang="en-US" sz="1417" dirty="0">
                <a:solidFill>
                  <a:srgbClr val="2C2821"/>
                </a:solidFill>
                <a:latin typeface="Lora" pitchFamily="34" charset="0"/>
                <a:ea typeface="Lora" pitchFamily="34" charset="-122"/>
                <a:cs typeface="Lora" pitchFamily="34" charset="-120"/>
              </a:rPr>
              <a:t>A continuous time signal can be represented in its samples and recovered back when the sampling frequency is greater than or equal to twice the highest frequency component of the message signal.</a:t>
            </a:r>
            <a:endParaRPr lang="en-US" sz="1417" dirty="0"/>
          </a:p>
        </p:txBody>
      </p:sp>
      <p:sp>
        <p:nvSpPr>
          <p:cNvPr id="13" name="Shape 10"/>
          <p:cNvSpPr/>
          <p:nvPr/>
        </p:nvSpPr>
        <p:spPr>
          <a:xfrm>
            <a:off x="3902571" y="3357265"/>
            <a:ext cx="3069828" cy="2842816"/>
          </a:xfrm>
          <a:prstGeom prst="roundRect">
            <a:avLst>
              <a:gd name="adj" fmla="val 977"/>
            </a:avLst>
          </a:prstGeom>
          <a:solidFill>
            <a:srgbClr val="F0EDE6"/>
          </a:solidFill>
          <a:ln/>
        </p:spPr>
      </p:sp>
      <p:sp>
        <p:nvSpPr>
          <p:cNvPr id="14" name="Text 11"/>
          <p:cNvSpPr/>
          <p:nvPr/>
        </p:nvSpPr>
        <p:spPr>
          <a:xfrm>
            <a:off x="4087614" y="3542308"/>
            <a:ext cx="2313483" cy="289223"/>
          </a:xfrm>
          <a:prstGeom prst="rect">
            <a:avLst/>
          </a:prstGeom>
          <a:noFill/>
          <a:ln/>
        </p:spPr>
        <p:txBody>
          <a:bodyPr wrap="none" lIns="0" tIns="0" rIns="0" bIns="0" rtlCol="0" anchor="t"/>
          <a:lstStyle/>
          <a:p>
            <a:pPr>
              <a:lnSpc>
                <a:spcPts val="2250"/>
              </a:lnSpc>
            </a:pPr>
            <a:r>
              <a:rPr lang="en-US" sz="1792" dirty="0">
                <a:solidFill>
                  <a:srgbClr val="2C2821"/>
                </a:solidFill>
                <a:latin typeface="Alice" pitchFamily="34" charset="0"/>
                <a:ea typeface="Alice" pitchFamily="34" charset="-122"/>
                <a:cs typeface="Alice" pitchFamily="34" charset="-120"/>
              </a:rPr>
              <a:t>EQ</a:t>
            </a:r>
            <a:endParaRPr lang="en-US" sz="1792" dirty="0"/>
          </a:p>
        </p:txBody>
      </p:sp>
      <p:sp>
        <p:nvSpPr>
          <p:cNvPr id="15" name="Text 12"/>
          <p:cNvSpPr/>
          <p:nvPr/>
        </p:nvSpPr>
        <p:spPr>
          <a:xfrm>
            <a:off x="4087614" y="3942557"/>
            <a:ext cx="2699743" cy="1480344"/>
          </a:xfrm>
          <a:prstGeom prst="rect">
            <a:avLst/>
          </a:prstGeom>
          <a:noFill/>
          <a:ln/>
        </p:spPr>
        <p:txBody>
          <a:bodyPr wrap="square" lIns="0" tIns="0" rIns="0" bIns="0" rtlCol="0" anchor="t"/>
          <a:lstStyle/>
          <a:p>
            <a:pPr>
              <a:lnSpc>
                <a:spcPts val="2292"/>
              </a:lnSpc>
            </a:pPr>
            <a:r>
              <a:rPr lang="en-US" sz="1417" dirty="0">
                <a:solidFill>
                  <a:srgbClr val="2C2821"/>
                </a:solidFill>
                <a:latin typeface="Lora" pitchFamily="34" charset="0"/>
                <a:ea typeface="Lora" pitchFamily="34" charset="-122"/>
                <a:cs typeface="Lora" pitchFamily="34" charset="-120"/>
              </a:rPr>
              <a:t>Equalization (EQ) in music adjusts the level or amplitude of specific frequencies to achieve a clear and balanced mix.</a:t>
            </a:r>
            <a:endParaRPr lang="en-US" sz="1417" dirty="0"/>
          </a:p>
        </p:txBody>
      </p:sp>
      <p:pic>
        <p:nvPicPr>
          <p:cNvPr id="3076" name="Picture 4" descr="Chain-IC | Data Converters">
            <a:extLst>
              <a:ext uri="{FF2B5EF4-FFF2-40B4-BE49-F238E27FC236}">
                <a16:creationId xmlns:a16="http://schemas.microsoft.com/office/drawing/2014/main" id="{75CAC4D3-D1BF-3ED5-634B-E2F69BC33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269" y="1987947"/>
            <a:ext cx="5011553" cy="2586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938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5233492" y="612777"/>
            <a:ext cx="4725492" cy="590649"/>
          </a:xfrm>
          <a:prstGeom prst="rect">
            <a:avLst/>
          </a:prstGeom>
          <a:noFill/>
          <a:ln/>
        </p:spPr>
        <p:txBody>
          <a:bodyPr wrap="none" lIns="0" tIns="0" rIns="0" bIns="0" rtlCol="0" anchor="t"/>
          <a:lstStyle/>
          <a:p>
            <a:pPr>
              <a:lnSpc>
                <a:spcPts val="4625"/>
              </a:lnSpc>
            </a:pPr>
            <a:r>
              <a:rPr lang="en-US" sz="3708" dirty="0">
                <a:solidFill>
                  <a:srgbClr val="152D47"/>
                </a:solidFill>
                <a:latin typeface="Crimson Pro Semi Bold" pitchFamily="34" charset="0"/>
                <a:ea typeface="Crimson Pro Semi Bold" pitchFamily="34" charset="-122"/>
                <a:cs typeface="Crimson Pro Semi Bold" pitchFamily="34" charset="-120"/>
              </a:rPr>
              <a:t>Main Requirements</a:t>
            </a:r>
            <a:endParaRPr lang="en-US" sz="3708" dirty="0"/>
          </a:p>
        </p:txBody>
      </p:sp>
      <p:sp>
        <p:nvSpPr>
          <p:cNvPr id="4" name="Shape 1"/>
          <p:cNvSpPr/>
          <p:nvPr/>
        </p:nvSpPr>
        <p:spPr>
          <a:xfrm>
            <a:off x="5233492" y="1699518"/>
            <a:ext cx="425252" cy="425252"/>
          </a:xfrm>
          <a:prstGeom prst="roundRect">
            <a:avLst>
              <a:gd name="adj" fmla="val 6667"/>
            </a:avLst>
          </a:prstGeom>
          <a:solidFill>
            <a:srgbClr val="F2EEEE"/>
          </a:solidFill>
          <a:ln/>
        </p:spPr>
      </p:sp>
      <p:sp>
        <p:nvSpPr>
          <p:cNvPr id="5" name="Text 2"/>
          <p:cNvSpPr/>
          <p:nvPr/>
        </p:nvSpPr>
        <p:spPr>
          <a:xfrm>
            <a:off x="5395417" y="1770362"/>
            <a:ext cx="101402" cy="283568"/>
          </a:xfrm>
          <a:prstGeom prst="rect">
            <a:avLst/>
          </a:prstGeom>
          <a:noFill/>
          <a:ln/>
        </p:spPr>
        <p:txBody>
          <a:bodyPr wrap="none" lIns="0" tIns="0" rIns="0" bIns="0" rtlCol="0" anchor="t"/>
          <a:lstStyle/>
          <a:p>
            <a:pPr algn="ctr">
              <a:lnSpc>
                <a:spcPts val="2208"/>
              </a:lnSpc>
            </a:pPr>
            <a:r>
              <a:rPr lang="en-US" sz="2208" dirty="0">
                <a:solidFill>
                  <a:srgbClr val="4C4C4D"/>
                </a:solidFill>
                <a:latin typeface="Crimson Pro Semi Bold" pitchFamily="34" charset="0"/>
                <a:ea typeface="Crimson Pro Semi Bold" pitchFamily="34" charset="-122"/>
                <a:cs typeface="Crimson Pro Semi Bold" pitchFamily="34" charset="-120"/>
              </a:rPr>
              <a:t>1</a:t>
            </a:r>
            <a:endParaRPr lang="en-US" sz="2208" dirty="0"/>
          </a:p>
        </p:txBody>
      </p:sp>
      <p:sp>
        <p:nvSpPr>
          <p:cNvPr id="6" name="Text 3"/>
          <p:cNvSpPr/>
          <p:nvPr/>
        </p:nvSpPr>
        <p:spPr>
          <a:xfrm>
            <a:off x="5847757" y="1699518"/>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Gate Status Detection</a:t>
            </a:r>
            <a:endParaRPr lang="en-US" sz="1833" dirty="0"/>
          </a:p>
        </p:txBody>
      </p:sp>
      <p:sp>
        <p:nvSpPr>
          <p:cNvPr id="7" name="Text 4"/>
          <p:cNvSpPr/>
          <p:nvPr/>
        </p:nvSpPr>
        <p:spPr>
          <a:xfrm>
            <a:off x="5847757" y="2108202"/>
            <a:ext cx="2439789" cy="1814513"/>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Use a Reed sensor to detect if the gate is open or closed. Use an IR beam sensor to determine if the gate was opened from inside or outside.</a:t>
            </a:r>
            <a:endParaRPr lang="en-US" sz="1458" dirty="0"/>
          </a:p>
        </p:txBody>
      </p:sp>
      <p:sp>
        <p:nvSpPr>
          <p:cNvPr id="8" name="Shape 5"/>
          <p:cNvSpPr/>
          <p:nvPr/>
        </p:nvSpPr>
        <p:spPr>
          <a:xfrm>
            <a:off x="8476556" y="1699518"/>
            <a:ext cx="425252" cy="425252"/>
          </a:xfrm>
          <a:prstGeom prst="roundRect">
            <a:avLst>
              <a:gd name="adj" fmla="val 6667"/>
            </a:avLst>
          </a:prstGeom>
          <a:solidFill>
            <a:srgbClr val="F2EEEE"/>
          </a:solidFill>
          <a:ln/>
        </p:spPr>
      </p:sp>
      <p:sp>
        <p:nvSpPr>
          <p:cNvPr id="9" name="Text 6"/>
          <p:cNvSpPr/>
          <p:nvPr/>
        </p:nvSpPr>
        <p:spPr>
          <a:xfrm>
            <a:off x="8618837" y="1770362"/>
            <a:ext cx="140693" cy="283568"/>
          </a:xfrm>
          <a:prstGeom prst="rect">
            <a:avLst/>
          </a:prstGeom>
          <a:noFill/>
          <a:ln/>
        </p:spPr>
        <p:txBody>
          <a:bodyPr wrap="none" lIns="0" tIns="0" rIns="0" bIns="0" rtlCol="0" anchor="t"/>
          <a:lstStyle/>
          <a:p>
            <a:pPr algn="ctr">
              <a:lnSpc>
                <a:spcPts val="2208"/>
              </a:lnSpc>
            </a:pPr>
            <a:r>
              <a:rPr lang="en-US" sz="2208" dirty="0">
                <a:solidFill>
                  <a:srgbClr val="4C4C4D"/>
                </a:solidFill>
                <a:latin typeface="Crimson Pro Semi Bold" pitchFamily="34" charset="0"/>
                <a:ea typeface="Crimson Pro Semi Bold" pitchFamily="34" charset="-122"/>
                <a:cs typeface="Crimson Pro Semi Bold" pitchFamily="34" charset="-120"/>
              </a:rPr>
              <a:t>2</a:t>
            </a:r>
            <a:endParaRPr lang="en-US" sz="2208" dirty="0"/>
          </a:p>
        </p:txBody>
      </p:sp>
      <p:sp>
        <p:nvSpPr>
          <p:cNvPr id="10" name="Text 7"/>
          <p:cNvSpPr/>
          <p:nvPr/>
        </p:nvSpPr>
        <p:spPr>
          <a:xfrm>
            <a:off x="9090821" y="1699518"/>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Audio Announcements</a:t>
            </a:r>
            <a:endParaRPr lang="en-US" sz="1833" dirty="0"/>
          </a:p>
        </p:txBody>
      </p:sp>
      <p:sp>
        <p:nvSpPr>
          <p:cNvPr id="11" name="Text 8"/>
          <p:cNvSpPr/>
          <p:nvPr/>
        </p:nvSpPr>
        <p:spPr>
          <a:xfrm>
            <a:off x="9090821" y="2108200"/>
            <a:ext cx="2439789" cy="2419350"/>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Play different audio tracks based on the gate status and time of day. For example, play a greeting message when the gate is opened from outside, and a thank-you message when the gate is closed.</a:t>
            </a:r>
            <a:endParaRPr lang="en-US" sz="1458" dirty="0"/>
          </a:p>
        </p:txBody>
      </p:sp>
      <p:sp>
        <p:nvSpPr>
          <p:cNvPr id="12" name="Shape 9"/>
          <p:cNvSpPr/>
          <p:nvPr/>
        </p:nvSpPr>
        <p:spPr>
          <a:xfrm>
            <a:off x="5233492" y="4929187"/>
            <a:ext cx="425252" cy="425252"/>
          </a:xfrm>
          <a:prstGeom prst="roundRect">
            <a:avLst>
              <a:gd name="adj" fmla="val 6667"/>
            </a:avLst>
          </a:prstGeom>
          <a:solidFill>
            <a:srgbClr val="F2EEEE"/>
          </a:solidFill>
          <a:ln/>
        </p:spPr>
      </p:sp>
      <p:sp>
        <p:nvSpPr>
          <p:cNvPr id="13" name="Text 10"/>
          <p:cNvSpPr/>
          <p:nvPr/>
        </p:nvSpPr>
        <p:spPr>
          <a:xfrm>
            <a:off x="5377855" y="5000032"/>
            <a:ext cx="136525" cy="283568"/>
          </a:xfrm>
          <a:prstGeom prst="rect">
            <a:avLst/>
          </a:prstGeom>
          <a:noFill/>
          <a:ln/>
        </p:spPr>
        <p:txBody>
          <a:bodyPr wrap="none" lIns="0" tIns="0" rIns="0" bIns="0" rtlCol="0" anchor="t"/>
          <a:lstStyle/>
          <a:p>
            <a:pPr algn="ctr">
              <a:lnSpc>
                <a:spcPts val="2208"/>
              </a:lnSpc>
            </a:pPr>
            <a:r>
              <a:rPr lang="en-US" sz="2208" dirty="0">
                <a:solidFill>
                  <a:srgbClr val="4C4C4D"/>
                </a:solidFill>
                <a:latin typeface="Crimson Pro Semi Bold" pitchFamily="34" charset="0"/>
                <a:ea typeface="Crimson Pro Semi Bold" pitchFamily="34" charset="-122"/>
                <a:cs typeface="Crimson Pro Semi Bold" pitchFamily="34" charset="-120"/>
              </a:rPr>
              <a:t>3</a:t>
            </a:r>
            <a:endParaRPr lang="en-US" sz="2208" dirty="0"/>
          </a:p>
        </p:txBody>
      </p:sp>
      <p:sp>
        <p:nvSpPr>
          <p:cNvPr id="14" name="Text 11"/>
          <p:cNvSpPr/>
          <p:nvPr/>
        </p:nvSpPr>
        <p:spPr>
          <a:xfrm>
            <a:off x="5847757" y="4929188"/>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Periodic Gate Check</a:t>
            </a:r>
            <a:endParaRPr lang="en-US" sz="1833" dirty="0"/>
          </a:p>
        </p:txBody>
      </p:sp>
      <p:sp>
        <p:nvSpPr>
          <p:cNvPr id="15" name="Text 12"/>
          <p:cNvSpPr/>
          <p:nvPr/>
        </p:nvSpPr>
        <p:spPr>
          <a:xfrm>
            <a:off x="5847757" y="5337869"/>
            <a:ext cx="5682754" cy="907257"/>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After detecting that the gate is open, periodically check if it has been closed. If the gate remains open, play an audio reminder to close it.</a:t>
            </a:r>
            <a:endParaRPr lang="en-US" sz="1458" dirty="0"/>
          </a:p>
        </p:txBody>
      </p:sp>
      <p:pic>
        <p:nvPicPr>
          <p:cNvPr id="72" name="Picture 71">
            <a:extLst>
              <a:ext uri="{FF2B5EF4-FFF2-40B4-BE49-F238E27FC236}">
                <a16:creationId xmlns:a16="http://schemas.microsoft.com/office/drawing/2014/main" id="{E766FAE4-FD84-3BB3-BA6D-5B5905700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74" y="1994793"/>
            <a:ext cx="4842606" cy="3062494"/>
          </a:xfrm>
          <a:prstGeom prst="rect">
            <a:avLst/>
          </a:prstGeom>
        </p:spPr>
      </p:pic>
    </p:spTree>
    <p:extLst>
      <p:ext uri="{BB962C8B-B14F-4D97-AF65-F5344CB8AC3E}">
        <p14:creationId xmlns:p14="http://schemas.microsoft.com/office/powerpoint/2010/main" val="3727463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5233492" y="1052217"/>
            <a:ext cx="4902002" cy="590649"/>
          </a:xfrm>
          <a:prstGeom prst="rect">
            <a:avLst/>
          </a:prstGeom>
          <a:noFill/>
          <a:ln/>
        </p:spPr>
        <p:txBody>
          <a:bodyPr wrap="none" lIns="0" tIns="0" rIns="0" bIns="0" rtlCol="0" anchor="t"/>
          <a:lstStyle/>
          <a:p>
            <a:pPr>
              <a:lnSpc>
                <a:spcPts val="4625"/>
              </a:lnSpc>
            </a:pPr>
            <a:r>
              <a:rPr lang="en-US" sz="3708" dirty="0">
                <a:solidFill>
                  <a:srgbClr val="152D47"/>
                </a:solidFill>
                <a:latin typeface="Crimson Pro Semi Bold" pitchFamily="34" charset="0"/>
                <a:ea typeface="Crimson Pro Semi Bold" pitchFamily="34" charset="-122"/>
                <a:cs typeface="Crimson Pro Semi Bold" pitchFamily="34" charset="-120"/>
              </a:rPr>
              <a:t>Additional Requirements</a:t>
            </a:r>
            <a:endParaRPr lang="en-US" sz="3708" dirty="0"/>
          </a:p>
        </p:txBody>
      </p:sp>
      <p:sp>
        <p:nvSpPr>
          <p:cNvPr id="4" name="Shape 1"/>
          <p:cNvSpPr/>
          <p:nvPr/>
        </p:nvSpPr>
        <p:spPr>
          <a:xfrm>
            <a:off x="5233494" y="1926334"/>
            <a:ext cx="3054053" cy="1996381"/>
          </a:xfrm>
          <a:prstGeom prst="roundRect">
            <a:avLst>
              <a:gd name="adj" fmla="val 1420"/>
            </a:avLst>
          </a:prstGeom>
          <a:solidFill>
            <a:srgbClr val="F2EEEE"/>
          </a:solidFill>
          <a:ln/>
        </p:spPr>
      </p:sp>
      <p:sp>
        <p:nvSpPr>
          <p:cNvPr id="5" name="Text 2"/>
          <p:cNvSpPr/>
          <p:nvPr/>
        </p:nvSpPr>
        <p:spPr>
          <a:xfrm>
            <a:off x="5422505" y="2115344"/>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Power-Up Display</a:t>
            </a:r>
            <a:endParaRPr lang="en-US" sz="1833" dirty="0"/>
          </a:p>
        </p:txBody>
      </p:sp>
      <p:sp>
        <p:nvSpPr>
          <p:cNvPr id="6" name="Text 3"/>
          <p:cNvSpPr/>
          <p:nvPr/>
        </p:nvSpPr>
        <p:spPr>
          <a:xfrm>
            <a:off x="5422506" y="2524026"/>
            <a:ext cx="2676029" cy="907257"/>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On power-up, the GMS should display "GATE MONITORING V1.0" on the LCD.</a:t>
            </a:r>
            <a:endParaRPr lang="en-US" sz="1458" dirty="0"/>
          </a:p>
        </p:txBody>
      </p:sp>
      <p:sp>
        <p:nvSpPr>
          <p:cNvPr id="7" name="Shape 4"/>
          <p:cNvSpPr/>
          <p:nvPr/>
        </p:nvSpPr>
        <p:spPr>
          <a:xfrm>
            <a:off x="8476558" y="1926334"/>
            <a:ext cx="3054053" cy="1996381"/>
          </a:xfrm>
          <a:prstGeom prst="roundRect">
            <a:avLst>
              <a:gd name="adj" fmla="val 1420"/>
            </a:avLst>
          </a:prstGeom>
          <a:solidFill>
            <a:srgbClr val="F2EEEE"/>
          </a:solidFill>
          <a:ln/>
        </p:spPr>
      </p:sp>
      <p:sp>
        <p:nvSpPr>
          <p:cNvPr id="8" name="Text 5"/>
          <p:cNvSpPr/>
          <p:nvPr/>
        </p:nvSpPr>
        <p:spPr>
          <a:xfrm>
            <a:off x="8665570" y="2115344"/>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Time and Date Display</a:t>
            </a:r>
            <a:endParaRPr lang="en-US" sz="1833" dirty="0"/>
          </a:p>
        </p:txBody>
      </p:sp>
      <p:sp>
        <p:nvSpPr>
          <p:cNvPr id="9" name="Text 6"/>
          <p:cNvSpPr/>
          <p:nvPr/>
        </p:nvSpPr>
        <p:spPr>
          <a:xfrm>
            <a:off x="8665570" y="2524026"/>
            <a:ext cx="2676029" cy="1209675"/>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When the gate is closed and no audio tracks are playing, display the current time and date on the LCD.</a:t>
            </a:r>
            <a:endParaRPr lang="en-US" sz="1458" dirty="0"/>
          </a:p>
        </p:txBody>
      </p:sp>
      <p:sp>
        <p:nvSpPr>
          <p:cNvPr id="10" name="Shape 7"/>
          <p:cNvSpPr/>
          <p:nvPr/>
        </p:nvSpPr>
        <p:spPr>
          <a:xfrm>
            <a:off x="5233494" y="4111724"/>
            <a:ext cx="6297018" cy="1693962"/>
          </a:xfrm>
          <a:prstGeom prst="roundRect">
            <a:avLst>
              <a:gd name="adj" fmla="val 1674"/>
            </a:avLst>
          </a:prstGeom>
          <a:solidFill>
            <a:srgbClr val="F2EEEE"/>
          </a:solidFill>
          <a:ln/>
        </p:spPr>
      </p:sp>
      <p:sp>
        <p:nvSpPr>
          <p:cNvPr id="11" name="Text 8"/>
          <p:cNvSpPr/>
          <p:nvPr/>
        </p:nvSpPr>
        <p:spPr>
          <a:xfrm>
            <a:off x="5422505" y="4300736"/>
            <a:ext cx="2794298"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Gate Announcement Display</a:t>
            </a:r>
            <a:endParaRPr lang="en-US" sz="1833" dirty="0"/>
          </a:p>
        </p:txBody>
      </p:sp>
      <p:sp>
        <p:nvSpPr>
          <p:cNvPr id="12" name="Text 9"/>
          <p:cNvSpPr/>
          <p:nvPr/>
        </p:nvSpPr>
        <p:spPr>
          <a:xfrm>
            <a:off x="5422506" y="4709418"/>
            <a:ext cx="5918994" cy="907257"/>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When the gate is opened, display "Gate Announce..." on the LCD, along with an appropriate greeting message or "Thank You" based on the opening direction.</a:t>
            </a:r>
            <a:endParaRPr lang="en-US" sz="1458" dirty="0"/>
          </a:p>
        </p:txBody>
      </p:sp>
      <p:pic>
        <p:nvPicPr>
          <p:cNvPr id="2" name="Picture 1">
            <a:extLst>
              <a:ext uri="{FF2B5EF4-FFF2-40B4-BE49-F238E27FC236}">
                <a16:creationId xmlns:a16="http://schemas.microsoft.com/office/drawing/2014/main" id="{3C1782F2-354A-220D-C389-B027DEC4E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6" y="0"/>
            <a:ext cx="4638335" cy="6858000"/>
          </a:xfrm>
          <a:prstGeom prst="rect">
            <a:avLst/>
          </a:prstGeom>
        </p:spPr>
      </p:pic>
    </p:spTree>
    <p:extLst>
      <p:ext uri="{BB962C8B-B14F-4D97-AF65-F5344CB8AC3E}">
        <p14:creationId xmlns:p14="http://schemas.microsoft.com/office/powerpoint/2010/main" val="245717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61492" y="2116634"/>
            <a:ext cx="5589092" cy="590649"/>
          </a:xfrm>
          <a:prstGeom prst="rect">
            <a:avLst/>
          </a:prstGeom>
          <a:noFill/>
          <a:ln/>
        </p:spPr>
        <p:txBody>
          <a:bodyPr wrap="none" lIns="0" tIns="0" rIns="0" bIns="0" rtlCol="0" anchor="t"/>
          <a:lstStyle/>
          <a:p>
            <a:pPr>
              <a:lnSpc>
                <a:spcPts val="4625"/>
              </a:lnSpc>
            </a:pPr>
            <a:r>
              <a:rPr lang="en-US" sz="3708" dirty="0">
                <a:solidFill>
                  <a:srgbClr val="152D47"/>
                </a:solidFill>
                <a:latin typeface="Crimson Pro Semi Bold" pitchFamily="34" charset="0"/>
                <a:ea typeface="Crimson Pro Semi Bold" pitchFamily="34" charset="-122"/>
                <a:cs typeface="Crimson Pro Semi Bold" pitchFamily="34" charset="-120"/>
              </a:rPr>
              <a:t>Configuration Requirements</a:t>
            </a:r>
            <a:endParaRPr lang="en-US" sz="3708" dirty="0"/>
          </a:p>
        </p:txBody>
      </p:sp>
      <p:sp>
        <p:nvSpPr>
          <p:cNvPr id="3" name="Text 1"/>
          <p:cNvSpPr/>
          <p:nvPr/>
        </p:nvSpPr>
        <p:spPr>
          <a:xfrm>
            <a:off x="661492" y="3179763"/>
            <a:ext cx="2855615" cy="295275"/>
          </a:xfrm>
          <a:prstGeom prst="rect">
            <a:avLst/>
          </a:prstGeom>
          <a:noFill/>
          <a:ln/>
        </p:spPr>
        <p:txBody>
          <a:bodyPr wrap="none" lIns="0" tIns="0" rIns="0" bIns="0" rtlCol="0" anchor="t"/>
          <a:lstStyle/>
          <a:p>
            <a:pPr>
              <a:lnSpc>
                <a:spcPts val="2292"/>
              </a:lnSpc>
            </a:pPr>
            <a:r>
              <a:rPr lang="en-US" sz="1833" dirty="0">
                <a:solidFill>
                  <a:srgbClr val="152D47"/>
                </a:solidFill>
                <a:latin typeface="Crimson Pro Semi Bold" pitchFamily="34" charset="0"/>
                <a:ea typeface="Crimson Pro Semi Bold" pitchFamily="34" charset="-122"/>
                <a:cs typeface="Crimson Pro Semi Bold" pitchFamily="34" charset="-120"/>
              </a:rPr>
              <a:t>Date and Time Configuration</a:t>
            </a:r>
            <a:endParaRPr lang="en-US" sz="1833" dirty="0"/>
          </a:p>
        </p:txBody>
      </p:sp>
      <p:sp>
        <p:nvSpPr>
          <p:cNvPr id="4" name="Text 2"/>
          <p:cNvSpPr/>
          <p:nvPr/>
        </p:nvSpPr>
        <p:spPr>
          <a:xfrm>
            <a:off x="661492" y="3664049"/>
            <a:ext cx="5203924" cy="907257"/>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Allow the user to configure the date and time using the ENTER, UP, and DOWN switches. The configuration mode should be accessible during power-up.</a:t>
            </a:r>
            <a:endParaRPr lang="en-US" sz="1458" dirty="0"/>
          </a:p>
        </p:txBody>
      </p:sp>
      <p:sp>
        <p:nvSpPr>
          <p:cNvPr id="5" name="Text 3"/>
          <p:cNvSpPr/>
          <p:nvPr/>
        </p:nvSpPr>
        <p:spPr>
          <a:xfrm>
            <a:off x="6332936" y="3179763"/>
            <a:ext cx="2362696" cy="295275"/>
          </a:xfrm>
          <a:prstGeom prst="rect">
            <a:avLst/>
          </a:prstGeom>
          <a:noFill/>
          <a:ln/>
        </p:spPr>
        <p:txBody>
          <a:bodyPr wrap="none" lIns="0" tIns="0" rIns="0" bIns="0" rtlCol="0" anchor="t"/>
          <a:lstStyle/>
          <a:p>
            <a:pPr>
              <a:lnSpc>
                <a:spcPts val="2292"/>
              </a:lnSpc>
            </a:pPr>
            <a:r>
              <a:rPr lang="en-US" sz="1833" dirty="0">
                <a:solidFill>
                  <a:srgbClr val="152D47"/>
                </a:solidFill>
                <a:latin typeface="Crimson Pro Semi Bold" pitchFamily="34" charset="0"/>
                <a:ea typeface="Crimson Pro Semi Bold" pitchFamily="34" charset="-122"/>
                <a:cs typeface="Crimson Pro Semi Bold" pitchFamily="34" charset="-120"/>
              </a:rPr>
              <a:t>Volume Change</a:t>
            </a:r>
            <a:endParaRPr lang="en-US" sz="1833" dirty="0"/>
          </a:p>
        </p:txBody>
      </p:sp>
      <p:sp>
        <p:nvSpPr>
          <p:cNvPr id="6" name="Text 4"/>
          <p:cNvSpPr/>
          <p:nvPr/>
        </p:nvSpPr>
        <p:spPr>
          <a:xfrm>
            <a:off x="6332936" y="3664049"/>
            <a:ext cx="5203924" cy="907257"/>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Allow the user to adjust the volume of the audio module using the UP and DOWN switches during normal operation. The volume setting should be displayed on the LCD.</a:t>
            </a:r>
            <a:endParaRPr lang="en-US" sz="1458" dirty="0"/>
          </a:p>
        </p:txBody>
      </p:sp>
    </p:spTree>
    <p:extLst>
      <p:ext uri="{BB962C8B-B14F-4D97-AF65-F5344CB8AC3E}">
        <p14:creationId xmlns:p14="http://schemas.microsoft.com/office/powerpoint/2010/main" val="3364735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F30D6BC-038B-1F6A-046C-196D0FE6DE2D}"/>
              </a:ext>
            </a:extLst>
          </p:cNvPr>
          <p:cNvSpPr/>
          <p:nvPr/>
        </p:nvSpPr>
        <p:spPr>
          <a:xfrm>
            <a:off x="793790" y="1230749"/>
            <a:ext cx="5670590" cy="708779"/>
          </a:xfrm>
          <a:prstGeom prst="rect">
            <a:avLst/>
          </a:prstGeom>
          <a:noFill/>
          <a:ln/>
        </p:spPr>
        <p:txBody>
          <a:bodyPr wrap="none" lIns="0" tIns="0" rIns="0" bIns="0" rtlCol="0" anchor="t"/>
          <a:lstStyle/>
          <a:p>
            <a:pPr>
              <a:lnSpc>
                <a:spcPts val="5550"/>
              </a:lnSpc>
            </a:pPr>
            <a:r>
              <a:rPr lang="en-US" sz="4450" dirty="0">
                <a:solidFill>
                  <a:srgbClr val="152D47"/>
                </a:solidFill>
                <a:latin typeface="Crimson Pro Semi Bold" pitchFamily="34" charset="0"/>
                <a:ea typeface="Crimson Pro Semi Bold" pitchFamily="34" charset="-122"/>
                <a:cs typeface="Crimson Pro Semi Bold" pitchFamily="34" charset="-120"/>
              </a:rPr>
              <a:t>System Overview</a:t>
            </a:r>
            <a:endParaRPr lang="en-US" sz="4450" dirty="0"/>
          </a:p>
        </p:txBody>
      </p:sp>
      <p:sp>
        <p:nvSpPr>
          <p:cNvPr id="3" name="Text 1">
            <a:extLst>
              <a:ext uri="{FF2B5EF4-FFF2-40B4-BE49-F238E27FC236}">
                <a16:creationId xmlns:a16="http://schemas.microsoft.com/office/drawing/2014/main" id="{6AB345FD-C7E8-D4A1-1B40-12C5D1EE66F3}"/>
              </a:ext>
            </a:extLst>
          </p:cNvPr>
          <p:cNvSpPr/>
          <p:nvPr/>
        </p:nvSpPr>
        <p:spPr>
          <a:xfrm>
            <a:off x="793850" y="2208945"/>
            <a:ext cx="2835235" cy="354330"/>
          </a:xfrm>
          <a:prstGeom prst="rect">
            <a:avLst/>
          </a:prstGeom>
          <a:noFill/>
          <a:ln/>
        </p:spPr>
        <p:txBody>
          <a:bodyPr wrap="none" lIns="0" tIns="0" rIns="0" bIns="0" rtlCol="0" anchor="t"/>
          <a:lstStyle/>
          <a:p>
            <a:pPr>
              <a:lnSpc>
                <a:spcPts val="2750"/>
              </a:lnSpc>
            </a:pPr>
            <a:r>
              <a:rPr lang="en-US" sz="2200" dirty="0">
                <a:solidFill>
                  <a:srgbClr val="152D47"/>
                </a:solidFill>
                <a:latin typeface="Crimson Pro Semi Bold" pitchFamily="34" charset="0"/>
                <a:ea typeface="Crimson Pro Semi Bold" pitchFamily="34" charset="-122"/>
                <a:cs typeface="Crimson Pro Semi Bold" pitchFamily="34" charset="-120"/>
              </a:rPr>
              <a:t>Hardware</a:t>
            </a:r>
            <a:endParaRPr lang="en-US" sz="2200" dirty="0"/>
          </a:p>
        </p:txBody>
      </p:sp>
      <p:sp>
        <p:nvSpPr>
          <p:cNvPr id="4" name="Text 2">
            <a:extLst>
              <a:ext uri="{FF2B5EF4-FFF2-40B4-BE49-F238E27FC236}">
                <a16:creationId xmlns:a16="http://schemas.microsoft.com/office/drawing/2014/main" id="{4648FB38-FAAC-FE46-7D17-3AF881B29D0C}"/>
              </a:ext>
            </a:extLst>
          </p:cNvPr>
          <p:cNvSpPr/>
          <p:nvPr/>
        </p:nvSpPr>
        <p:spPr>
          <a:xfrm>
            <a:off x="691153" y="279683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RaayanMini microcontroller</a:t>
            </a:r>
            <a:endParaRPr lang="en-US" sz="1750" dirty="0"/>
          </a:p>
        </p:txBody>
      </p:sp>
      <p:sp>
        <p:nvSpPr>
          <p:cNvPr id="5" name="Text 3">
            <a:extLst>
              <a:ext uri="{FF2B5EF4-FFF2-40B4-BE49-F238E27FC236}">
                <a16:creationId xmlns:a16="http://schemas.microsoft.com/office/drawing/2014/main" id="{A8A0DB00-7357-BC1D-6942-234C2DF10A15}"/>
              </a:ext>
            </a:extLst>
          </p:cNvPr>
          <p:cNvSpPr/>
          <p:nvPr/>
        </p:nvSpPr>
        <p:spPr>
          <a:xfrm>
            <a:off x="691153" y="3393300"/>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Reed sensor</a:t>
            </a:r>
            <a:endParaRPr lang="en-US" sz="1750" dirty="0"/>
          </a:p>
        </p:txBody>
      </p:sp>
      <p:sp>
        <p:nvSpPr>
          <p:cNvPr id="6" name="Text 4">
            <a:extLst>
              <a:ext uri="{FF2B5EF4-FFF2-40B4-BE49-F238E27FC236}">
                <a16:creationId xmlns:a16="http://schemas.microsoft.com/office/drawing/2014/main" id="{C867E988-598E-9CB8-E700-EED672D9CBF5}"/>
              </a:ext>
            </a:extLst>
          </p:cNvPr>
          <p:cNvSpPr/>
          <p:nvPr/>
        </p:nvSpPr>
        <p:spPr>
          <a:xfrm>
            <a:off x="691152" y="393775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IR sensor</a:t>
            </a:r>
            <a:endParaRPr lang="en-US" sz="1750" dirty="0"/>
          </a:p>
        </p:txBody>
      </p:sp>
      <p:sp>
        <p:nvSpPr>
          <p:cNvPr id="7" name="Text 5">
            <a:extLst>
              <a:ext uri="{FF2B5EF4-FFF2-40B4-BE49-F238E27FC236}">
                <a16:creationId xmlns:a16="http://schemas.microsoft.com/office/drawing/2014/main" id="{2BC0E5D2-7C20-CC88-B247-7670005373D7}"/>
              </a:ext>
            </a:extLst>
          </p:cNvPr>
          <p:cNvSpPr/>
          <p:nvPr/>
        </p:nvSpPr>
        <p:spPr>
          <a:xfrm>
            <a:off x="691151" y="4459248"/>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Audio Module JQ6500</a:t>
            </a:r>
            <a:endParaRPr lang="en-US" sz="1750" dirty="0"/>
          </a:p>
        </p:txBody>
      </p:sp>
      <p:sp>
        <p:nvSpPr>
          <p:cNvPr id="8" name="Text 6">
            <a:extLst>
              <a:ext uri="{FF2B5EF4-FFF2-40B4-BE49-F238E27FC236}">
                <a16:creationId xmlns:a16="http://schemas.microsoft.com/office/drawing/2014/main" id="{5EEF8B08-24CD-A7F3-C61D-D19FFB22D829}"/>
              </a:ext>
            </a:extLst>
          </p:cNvPr>
          <p:cNvSpPr/>
          <p:nvPr/>
        </p:nvSpPr>
        <p:spPr>
          <a:xfrm>
            <a:off x="691151" y="5055712"/>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Speaker</a:t>
            </a:r>
            <a:endParaRPr lang="en-US" sz="1750" dirty="0"/>
          </a:p>
        </p:txBody>
      </p:sp>
      <p:sp>
        <p:nvSpPr>
          <p:cNvPr id="9" name="Text 7">
            <a:extLst>
              <a:ext uri="{FF2B5EF4-FFF2-40B4-BE49-F238E27FC236}">
                <a16:creationId xmlns:a16="http://schemas.microsoft.com/office/drawing/2014/main" id="{EF3C736E-0E46-63EF-4909-2CF7B3E867FE}"/>
              </a:ext>
            </a:extLst>
          </p:cNvPr>
          <p:cNvSpPr/>
          <p:nvPr/>
        </p:nvSpPr>
        <p:spPr>
          <a:xfrm>
            <a:off x="7599523" y="3356610"/>
            <a:ext cx="2835235" cy="354330"/>
          </a:xfrm>
          <a:prstGeom prst="rect">
            <a:avLst/>
          </a:prstGeom>
          <a:noFill/>
          <a:ln/>
        </p:spPr>
        <p:txBody>
          <a:bodyPr wrap="none" lIns="0" tIns="0" rIns="0" bIns="0" rtlCol="0" anchor="t"/>
          <a:lstStyle/>
          <a:p>
            <a:pPr>
              <a:lnSpc>
                <a:spcPts val="2750"/>
              </a:lnSpc>
            </a:pPr>
            <a:r>
              <a:rPr lang="en-US" sz="2200" dirty="0">
                <a:solidFill>
                  <a:srgbClr val="152D47"/>
                </a:solidFill>
                <a:latin typeface="Crimson Pro Semi Bold" pitchFamily="34" charset="0"/>
                <a:ea typeface="Crimson Pro Semi Bold" pitchFamily="34" charset="-122"/>
                <a:cs typeface="Crimson Pro Semi Bold" pitchFamily="34" charset="-120"/>
              </a:rPr>
              <a:t>Software</a:t>
            </a:r>
            <a:endParaRPr lang="en-US" sz="2200" dirty="0"/>
          </a:p>
        </p:txBody>
      </p:sp>
      <p:sp>
        <p:nvSpPr>
          <p:cNvPr id="10" name="Text 8">
            <a:extLst>
              <a:ext uri="{FF2B5EF4-FFF2-40B4-BE49-F238E27FC236}">
                <a16:creationId xmlns:a16="http://schemas.microsoft.com/office/drawing/2014/main" id="{6CC68392-206E-24F3-06EA-249F9FA33652}"/>
              </a:ext>
            </a:extLst>
          </p:cNvPr>
          <p:cNvSpPr/>
          <p:nvPr/>
        </p:nvSpPr>
        <p:spPr>
          <a:xfrm>
            <a:off x="7599523" y="3937756"/>
            <a:ext cx="6244709" cy="805099"/>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4C4C4D"/>
                </a:solidFill>
                <a:latin typeface="Heebo" pitchFamily="34" charset="0"/>
                <a:cs typeface="Heebo" pitchFamily="34" charset="-120"/>
              </a:rPr>
              <a:t>Keil IDE</a:t>
            </a:r>
          </a:p>
          <a:p>
            <a:pPr marL="342900" indent="-342900">
              <a:lnSpc>
                <a:spcPts val="2850"/>
              </a:lnSpc>
              <a:buSzPct val="100000"/>
              <a:buChar char="•"/>
            </a:pPr>
            <a:r>
              <a:rPr lang="en-US" sz="1750" dirty="0">
                <a:solidFill>
                  <a:srgbClr val="4C4C4D"/>
                </a:solidFill>
                <a:latin typeface="Heebo" pitchFamily="34" charset="0"/>
                <a:cs typeface="Heebo" pitchFamily="34" charset="-120"/>
              </a:rPr>
              <a:t>JQ6500 Flash Loader </a:t>
            </a:r>
            <a:endParaRPr lang="en-US" sz="1750" dirty="0"/>
          </a:p>
        </p:txBody>
      </p:sp>
      <p:sp>
        <p:nvSpPr>
          <p:cNvPr id="11" name="Text 8">
            <a:extLst>
              <a:ext uri="{FF2B5EF4-FFF2-40B4-BE49-F238E27FC236}">
                <a16:creationId xmlns:a16="http://schemas.microsoft.com/office/drawing/2014/main" id="{5249769C-B6F7-9CB3-1F4B-6D788275D360}"/>
              </a:ext>
            </a:extLst>
          </p:cNvPr>
          <p:cNvSpPr/>
          <p:nvPr/>
        </p:nvSpPr>
        <p:spPr>
          <a:xfrm>
            <a:off x="7599523" y="3937756"/>
            <a:ext cx="6244709" cy="1168004"/>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4C4C4D"/>
                </a:solidFill>
                <a:latin typeface="Heebo" pitchFamily="34" charset="0"/>
                <a:cs typeface="Heebo" pitchFamily="34" charset="-120"/>
              </a:rPr>
              <a:t>Keil IDE</a:t>
            </a:r>
          </a:p>
          <a:p>
            <a:pPr marL="342900" indent="-342900">
              <a:lnSpc>
                <a:spcPts val="2850"/>
              </a:lnSpc>
              <a:buSzPct val="100000"/>
              <a:buChar char="•"/>
            </a:pPr>
            <a:r>
              <a:rPr lang="en-US" sz="1750" dirty="0">
                <a:solidFill>
                  <a:srgbClr val="4C4C4D"/>
                </a:solidFill>
                <a:latin typeface="Heebo" pitchFamily="34" charset="0"/>
                <a:cs typeface="Heebo" pitchFamily="34" charset="-120"/>
              </a:rPr>
              <a:t>JQ6500 Flash Loader </a:t>
            </a:r>
          </a:p>
          <a:p>
            <a:pPr marL="342900" indent="-342900">
              <a:lnSpc>
                <a:spcPts val="2850"/>
              </a:lnSpc>
              <a:buSzPct val="100000"/>
              <a:buFontTx/>
              <a:buChar char="•"/>
            </a:pPr>
            <a:r>
              <a:rPr lang="en-US" sz="1750" dirty="0">
                <a:solidFill>
                  <a:srgbClr val="4C4C4D"/>
                </a:solidFill>
                <a:latin typeface="Heebo" pitchFamily="34" charset="0"/>
                <a:cs typeface="Heebo" pitchFamily="34" charset="-120"/>
              </a:rPr>
              <a:t>Dock Light and tera term for testing</a:t>
            </a:r>
            <a:endParaRPr lang="en-US" sz="1750" dirty="0"/>
          </a:p>
          <a:p>
            <a:pPr marL="342900" indent="-342900">
              <a:lnSpc>
                <a:spcPts val="2850"/>
              </a:lnSpc>
              <a:buSzPct val="100000"/>
              <a:buChar char="•"/>
            </a:pPr>
            <a:endParaRPr lang="en-US" sz="1750" dirty="0"/>
          </a:p>
        </p:txBody>
      </p:sp>
    </p:spTree>
    <p:extLst>
      <p:ext uri="{BB962C8B-B14F-4D97-AF65-F5344CB8AC3E}">
        <p14:creationId xmlns:p14="http://schemas.microsoft.com/office/powerpoint/2010/main" val="3262442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61492" y="758231"/>
            <a:ext cx="6704310" cy="590649"/>
          </a:xfrm>
          <a:prstGeom prst="rect">
            <a:avLst/>
          </a:prstGeom>
          <a:noFill/>
          <a:ln/>
        </p:spPr>
        <p:txBody>
          <a:bodyPr wrap="none" lIns="0" tIns="0" rIns="0" bIns="0" rtlCol="0" anchor="t"/>
          <a:lstStyle/>
          <a:p>
            <a:pPr>
              <a:lnSpc>
                <a:spcPts val="4625"/>
              </a:lnSpc>
            </a:pPr>
            <a:r>
              <a:rPr lang="en-US" sz="3708" dirty="0">
                <a:solidFill>
                  <a:srgbClr val="152D47"/>
                </a:solidFill>
                <a:latin typeface="Crimson Pro Semi Bold" pitchFamily="34" charset="0"/>
                <a:ea typeface="Crimson Pro Semi Bold" pitchFamily="34" charset="-122"/>
                <a:cs typeface="Crimson Pro Semi Bold" pitchFamily="34" charset="-120"/>
              </a:rPr>
              <a:t>Software Architecture - High Level</a:t>
            </a:r>
            <a:endParaRPr lang="en-US" sz="3708" dirty="0"/>
          </a:p>
        </p:txBody>
      </p:sp>
      <p:pic>
        <p:nvPicPr>
          <p:cNvPr id="3" name="Image 0" descr="preencoded.png"/>
          <p:cNvPicPr>
            <a:picLocks noChangeAspect="1"/>
          </p:cNvPicPr>
          <p:nvPr/>
        </p:nvPicPr>
        <p:blipFill>
          <a:blip r:embed="rId3"/>
          <a:stretch>
            <a:fillRect/>
          </a:stretch>
        </p:blipFill>
        <p:spPr>
          <a:xfrm>
            <a:off x="2840634" y="1726903"/>
            <a:ext cx="1076028" cy="673298"/>
          </a:xfrm>
          <a:prstGeom prst="rect">
            <a:avLst/>
          </a:prstGeom>
        </p:spPr>
      </p:pic>
      <p:sp>
        <p:nvSpPr>
          <p:cNvPr id="4" name="Text 1"/>
          <p:cNvSpPr/>
          <p:nvPr/>
        </p:nvSpPr>
        <p:spPr>
          <a:xfrm>
            <a:off x="3336429" y="1947171"/>
            <a:ext cx="84435" cy="377924"/>
          </a:xfrm>
          <a:prstGeom prst="rect">
            <a:avLst/>
          </a:prstGeom>
          <a:noFill/>
          <a:ln/>
        </p:spPr>
        <p:txBody>
          <a:bodyPr wrap="none" lIns="0" tIns="0" rIns="0" bIns="0" rtlCol="0" anchor="t"/>
          <a:lstStyle/>
          <a:p>
            <a:pPr algn="ctr">
              <a:lnSpc>
                <a:spcPts val="2958"/>
              </a:lnSpc>
            </a:pPr>
            <a:r>
              <a:rPr lang="en-US" sz="1833" dirty="0">
                <a:solidFill>
                  <a:srgbClr val="4C4C4D"/>
                </a:solidFill>
                <a:latin typeface="Crimson Pro Semi Bold" pitchFamily="34" charset="0"/>
                <a:ea typeface="Crimson Pro Semi Bold" pitchFamily="34" charset="-122"/>
                <a:cs typeface="Crimson Pro Semi Bold" pitchFamily="34" charset="-120"/>
              </a:rPr>
              <a:t>1</a:t>
            </a:r>
            <a:endParaRPr lang="en-US" sz="1833" dirty="0"/>
          </a:p>
        </p:txBody>
      </p:sp>
      <p:sp>
        <p:nvSpPr>
          <p:cNvPr id="5" name="Text 2"/>
          <p:cNvSpPr/>
          <p:nvPr/>
        </p:nvSpPr>
        <p:spPr>
          <a:xfrm>
            <a:off x="4105672" y="1915914"/>
            <a:ext cx="550962"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Tasks</a:t>
            </a:r>
            <a:endParaRPr lang="en-US" sz="1833" dirty="0"/>
          </a:p>
        </p:txBody>
      </p:sp>
      <p:sp>
        <p:nvSpPr>
          <p:cNvPr id="6" name="Shape 3"/>
          <p:cNvSpPr/>
          <p:nvPr/>
        </p:nvSpPr>
        <p:spPr>
          <a:xfrm>
            <a:off x="3963890" y="2411115"/>
            <a:ext cx="7519393" cy="12700"/>
          </a:xfrm>
          <a:prstGeom prst="roundRect">
            <a:avLst>
              <a:gd name="adj" fmla="val 223256"/>
            </a:avLst>
          </a:prstGeom>
          <a:solidFill>
            <a:srgbClr val="D8D4D4"/>
          </a:solidFill>
          <a:ln/>
        </p:spPr>
      </p:sp>
      <p:pic>
        <p:nvPicPr>
          <p:cNvPr id="7" name="Image 1" descr="preencoded.png"/>
          <p:cNvPicPr>
            <a:picLocks noChangeAspect="1"/>
          </p:cNvPicPr>
          <p:nvPr/>
        </p:nvPicPr>
        <p:blipFill>
          <a:blip r:embed="rId4"/>
          <a:stretch>
            <a:fillRect/>
          </a:stretch>
        </p:blipFill>
        <p:spPr>
          <a:xfrm>
            <a:off x="2302669" y="2447429"/>
            <a:ext cx="2152055" cy="673298"/>
          </a:xfrm>
          <a:prstGeom prst="rect">
            <a:avLst/>
          </a:prstGeom>
        </p:spPr>
      </p:pic>
      <p:sp>
        <p:nvSpPr>
          <p:cNvPr id="8" name="Text 4"/>
          <p:cNvSpPr/>
          <p:nvPr/>
        </p:nvSpPr>
        <p:spPr>
          <a:xfrm>
            <a:off x="3320059" y="2595069"/>
            <a:ext cx="117178" cy="377924"/>
          </a:xfrm>
          <a:prstGeom prst="rect">
            <a:avLst/>
          </a:prstGeom>
          <a:noFill/>
          <a:ln/>
        </p:spPr>
        <p:txBody>
          <a:bodyPr wrap="none" lIns="0" tIns="0" rIns="0" bIns="0" rtlCol="0" anchor="t"/>
          <a:lstStyle/>
          <a:p>
            <a:pPr algn="ctr">
              <a:lnSpc>
                <a:spcPts val="2958"/>
              </a:lnSpc>
            </a:pPr>
            <a:r>
              <a:rPr lang="en-US" sz="1833" dirty="0">
                <a:solidFill>
                  <a:srgbClr val="4C4C4D"/>
                </a:solidFill>
                <a:latin typeface="Crimson Pro Semi Bold" pitchFamily="34" charset="0"/>
                <a:ea typeface="Crimson Pro Semi Bold" pitchFamily="34" charset="-122"/>
                <a:cs typeface="Crimson Pro Semi Bold" pitchFamily="34" charset="-120"/>
              </a:rPr>
              <a:t>2</a:t>
            </a:r>
            <a:endParaRPr lang="en-US" sz="1833" dirty="0"/>
          </a:p>
        </p:txBody>
      </p:sp>
      <p:sp>
        <p:nvSpPr>
          <p:cNvPr id="9" name="Text 5"/>
          <p:cNvSpPr/>
          <p:nvPr/>
        </p:nvSpPr>
        <p:spPr>
          <a:xfrm>
            <a:off x="4643735" y="2636441"/>
            <a:ext cx="1321693"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Sensor Status</a:t>
            </a:r>
            <a:endParaRPr lang="en-US" sz="1833" dirty="0"/>
          </a:p>
        </p:txBody>
      </p:sp>
      <p:sp>
        <p:nvSpPr>
          <p:cNvPr id="10" name="Shape 6"/>
          <p:cNvSpPr/>
          <p:nvPr/>
        </p:nvSpPr>
        <p:spPr>
          <a:xfrm>
            <a:off x="4501954" y="3131642"/>
            <a:ext cx="6981329" cy="12700"/>
          </a:xfrm>
          <a:prstGeom prst="roundRect">
            <a:avLst>
              <a:gd name="adj" fmla="val 223256"/>
            </a:avLst>
          </a:prstGeom>
          <a:solidFill>
            <a:srgbClr val="D8D4D4"/>
          </a:solidFill>
          <a:ln/>
        </p:spPr>
      </p:sp>
      <p:pic>
        <p:nvPicPr>
          <p:cNvPr id="11" name="Image 2" descr="preencoded.png"/>
          <p:cNvPicPr>
            <a:picLocks noChangeAspect="1"/>
          </p:cNvPicPr>
          <p:nvPr/>
        </p:nvPicPr>
        <p:blipFill>
          <a:blip r:embed="rId5"/>
          <a:stretch>
            <a:fillRect/>
          </a:stretch>
        </p:blipFill>
        <p:spPr>
          <a:xfrm>
            <a:off x="1764606" y="3167956"/>
            <a:ext cx="3228082" cy="673298"/>
          </a:xfrm>
          <a:prstGeom prst="rect">
            <a:avLst/>
          </a:prstGeom>
        </p:spPr>
      </p:pic>
      <p:sp>
        <p:nvSpPr>
          <p:cNvPr id="12" name="Text 7"/>
          <p:cNvSpPr/>
          <p:nvPr/>
        </p:nvSpPr>
        <p:spPr>
          <a:xfrm>
            <a:off x="3321744" y="3315596"/>
            <a:ext cx="113705" cy="377924"/>
          </a:xfrm>
          <a:prstGeom prst="rect">
            <a:avLst/>
          </a:prstGeom>
          <a:noFill/>
          <a:ln/>
        </p:spPr>
        <p:txBody>
          <a:bodyPr wrap="none" lIns="0" tIns="0" rIns="0" bIns="0" rtlCol="0" anchor="t"/>
          <a:lstStyle/>
          <a:p>
            <a:pPr algn="ctr">
              <a:lnSpc>
                <a:spcPts val="2958"/>
              </a:lnSpc>
            </a:pPr>
            <a:r>
              <a:rPr lang="en-US" sz="1833" dirty="0">
                <a:solidFill>
                  <a:srgbClr val="4C4C4D"/>
                </a:solidFill>
                <a:latin typeface="Crimson Pro Semi Bold" pitchFamily="34" charset="0"/>
                <a:ea typeface="Crimson Pro Semi Bold" pitchFamily="34" charset="-122"/>
                <a:cs typeface="Crimson Pro Semi Bold" pitchFamily="34" charset="-120"/>
              </a:rPr>
              <a:t>3</a:t>
            </a:r>
            <a:endParaRPr lang="en-US" sz="1833" dirty="0"/>
          </a:p>
        </p:txBody>
      </p:sp>
      <p:sp>
        <p:nvSpPr>
          <p:cNvPr id="13" name="Text 8"/>
          <p:cNvSpPr/>
          <p:nvPr/>
        </p:nvSpPr>
        <p:spPr>
          <a:xfrm>
            <a:off x="5181701" y="3356968"/>
            <a:ext cx="1837333"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Display Date/Time</a:t>
            </a:r>
            <a:endParaRPr lang="en-US" sz="1833" dirty="0"/>
          </a:p>
        </p:txBody>
      </p:sp>
      <p:sp>
        <p:nvSpPr>
          <p:cNvPr id="14" name="Shape 9"/>
          <p:cNvSpPr/>
          <p:nvPr/>
        </p:nvSpPr>
        <p:spPr>
          <a:xfrm>
            <a:off x="5039916" y="3852168"/>
            <a:ext cx="6443365" cy="12700"/>
          </a:xfrm>
          <a:prstGeom prst="roundRect">
            <a:avLst>
              <a:gd name="adj" fmla="val 223256"/>
            </a:avLst>
          </a:prstGeom>
          <a:solidFill>
            <a:srgbClr val="D8D4D4"/>
          </a:solidFill>
          <a:ln/>
        </p:spPr>
      </p:sp>
      <p:pic>
        <p:nvPicPr>
          <p:cNvPr id="15" name="Image 3" descr="preencoded.png"/>
          <p:cNvPicPr>
            <a:picLocks noChangeAspect="1"/>
          </p:cNvPicPr>
          <p:nvPr/>
        </p:nvPicPr>
        <p:blipFill>
          <a:blip r:embed="rId6"/>
          <a:stretch>
            <a:fillRect/>
          </a:stretch>
        </p:blipFill>
        <p:spPr>
          <a:xfrm>
            <a:off x="1226642" y="3888482"/>
            <a:ext cx="4304109" cy="673298"/>
          </a:xfrm>
          <a:prstGeom prst="rect">
            <a:avLst/>
          </a:prstGeom>
        </p:spPr>
      </p:pic>
      <p:sp>
        <p:nvSpPr>
          <p:cNvPr id="16" name="Text 10"/>
          <p:cNvSpPr/>
          <p:nvPr/>
        </p:nvSpPr>
        <p:spPr>
          <a:xfrm>
            <a:off x="3316290" y="4036121"/>
            <a:ext cx="124619" cy="377924"/>
          </a:xfrm>
          <a:prstGeom prst="rect">
            <a:avLst/>
          </a:prstGeom>
          <a:noFill/>
          <a:ln/>
        </p:spPr>
        <p:txBody>
          <a:bodyPr wrap="none" lIns="0" tIns="0" rIns="0" bIns="0" rtlCol="0" anchor="t"/>
          <a:lstStyle/>
          <a:p>
            <a:pPr algn="ctr">
              <a:lnSpc>
                <a:spcPts val="2958"/>
              </a:lnSpc>
            </a:pPr>
            <a:r>
              <a:rPr lang="en-US" sz="1833" dirty="0">
                <a:solidFill>
                  <a:srgbClr val="4C4C4D"/>
                </a:solidFill>
                <a:latin typeface="Crimson Pro Semi Bold" pitchFamily="34" charset="0"/>
                <a:ea typeface="Crimson Pro Semi Bold" pitchFamily="34" charset="-122"/>
                <a:cs typeface="Crimson Pro Semi Bold" pitchFamily="34" charset="-120"/>
              </a:rPr>
              <a:t>4</a:t>
            </a:r>
            <a:endParaRPr lang="en-US" sz="1833" dirty="0"/>
          </a:p>
        </p:txBody>
      </p:sp>
      <p:sp>
        <p:nvSpPr>
          <p:cNvPr id="17" name="Text 11"/>
          <p:cNvSpPr/>
          <p:nvPr/>
        </p:nvSpPr>
        <p:spPr>
          <a:xfrm>
            <a:off x="5719763" y="4077494"/>
            <a:ext cx="2102743"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Gate Announcements</a:t>
            </a:r>
            <a:endParaRPr lang="en-US" sz="1833" dirty="0"/>
          </a:p>
        </p:txBody>
      </p:sp>
      <p:sp>
        <p:nvSpPr>
          <p:cNvPr id="18" name="Shape 12"/>
          <p:cNvSpPr/>
          <p:nvPr/>
        </p:nvSpPr>
        <p:spPr>
          <a:xfrm>
            <a:off x="5577979" y="4572694"/>
            <a:ext cx="5905302" cy="12700"/>
          </a:xfrm>
          <a:prstGeom prst="roundRect">
            <a:avLst>
              <a:gd name="adj" fmla="val 223256"/>
            </a:avLst>
          </a:prstGeom>
          <a:solidFill>
            <a:srgbClr val="D8D4D4"/>
          </a:solidFill>
          <a:ln/>
        </p:spPr>
      </p:sp>
      <p:pic>
        <p:nvPicPr>
          <p:cNvPr id="19" name="Image 4" descr="preencoded.png"/>
          <p:cNvPicPr>
            <a:picLocks noChangeAspect="1"/>
          </p:cNvPicPr>
          <p:nvPr/>
        </p:nvPicPr>
        <p:blipFill>
          <a:blip r:embed="rId7"/>
          <a:stretch>
            <a:fillRect/>
          </a:stretch>
        </p:blipFill>
        <p:spPr>
          <a:xfrm>
            <a:off x="688578" y="4609009"/>
            <a:ext cx="5380137" cy="673298"/>
          </a:xfrm>
          <a:prstGeom prst="rect">
            <a:avLst/>
          </a:prstGeom>
        </p:spPr>
      </p:pic>
      <p:sp>
        <p:nvSpPr>
          <p:cNvPr id="20" name="Text 13"/>
          <p:cNvSpPr/>
          <p:nvPr/>
        </p:nvSpPr>
        <p:spPr>
          <a:xfrm>
            <a:off x="3321744" y="4756648"/>
            <a:ext cx="113705" cy="377924"/>
          </a:xfrm>
          <a:prstGeom prst="rect">
            <a:avLst/>
          </a:prstGeom>
          <a:noFill/>
          <a:ln/>
        </p:spPr>
        <p:txBody>
          <a:bodyPr wrap="none" lIns="0" tIns="0" rIns="0" bIns="0" rtlCol="0" anchor="t"/>
          <a:lstStyle/>
          <a:p>
            <a:pPr algn="ctr">
              <a:lnSpc>
                <a:spcPts val="2958"/>
              </a:lnSpc>
            </a:pPr>
            <a:r>
              <a:rPr lang="en-US" sz="1833" dirty="0">
                <a:solidFill>
                  <a:srgbClr val="4C4C4D"/>
                </a:solidFill>
                <a:latin typeface="Crimson Pro Semi Bold" pitchFamily="34" charset="0"/>
                <a:ea typeface="Crimson Pro Semi Bold" pitchFamily="34" charset="-122"/>
                <a:cs typeface="Crimson Pro Semi Bold" pitchFamily="34" charset="-120"/>
              </a:rPr>
              <a:t>5</a:t>
            </a:r>
            <a:endParaRPr lang="en-US" sz="1833" dirty="0"/>
          </a:p>
        </p:txBody>
      </p:sp>
      <p:sp>
        <p:nvSpPr>
          <p:cNvPr id="21" name="Text 14"/>
          <p:cNvSpPr/>
          <p:nvPr/>
        </p:nvSpPr>
        <p:spPr>
          <a:xfrm>
            <a:off x="6257727" y="4798020"/>
            <a:ext cx="1535608"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Volume Change</a:t>
            </a:r>
            <a:endParaRPr lang="en-US" sz="1833" dirty="0"/>
          </a:p>
        </p:txBody>
      </p:sp>
      <p:sp>
        <p:nvSpPr>
          <p:cNvPr id="22" name="Text 15"/>
          <p:cNvSpPr/>
          <p:nvPr/>
        </p:nvSpPr>
        <p:spPr>
          <a:xfrm>
            <a:off x="661493" y="5494934"/>
            <a:ext cx="10869018" cy="604838"/>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The GMS will manage the four tasks: Sensor Status, Display Date/Time, Gate Announcements, and Volume Change. These tasks will interact with each other using flags to ensure proper synchronization and protection.</a:t>
            </a:r>
            <a:endParaRPr lang="en-US" sz="1458" dirty="0"/>
          </a:p>
        </p:txBody>
      </p:sp>
    </p:spTree>
    <p:extLst>
      <p:ext uri="{BB962C8B-B14F-4D97-AF65-F5344CB8AC3E}">
        <p14:creationId xmlns:p14="http://schemas.microsoft.com/office/powerpoint/2010/main" val="1583895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5233492" y="1852020"/>
            <a:ext cx="4725492" cy="590649"/>
          </a:xfrm>
          <a:prstGeom prst="rect">
            <a:avLst/>
          </a:prstGeom>
          <a:noFill/>
          <a:ln/>
        </p:spPr>
        <p:txBody>
          <a:bodyPr wrap="none" lIns="0" tIns="0" rIns="0" bIns="0" rtlCol="0" anchor="t"/>
          <a:lstStyle/>
          <a:p>
            <a:pPr>
              <a:lnSpc>
                <a:spcPts val="4625"/>
              </a:lnSpc>
            </a:pPr>
            <a:r>
              <a:rPr lang="en-US" sz="3708" dirty="0">
                <a:solidFill>
                  <a:srgbClr val="152D47"/>
                </a:solidFill>
                <a:latin typeface="Crimson Pro Semi Bold" pitchFamily="34" charset="0"/>
                <a:ea typeface="Crimson Pro Semi Bold" pitchFamily="34" charset="-122"/>
                <a:cs typeface="Crimson Pro Semi Bold" pitchFamily="34" charset="-120"/>
              </a:rPr>
              <a:t>Task 1: Sensor Status</a:t>
            </a:r>
            <a:endParaRPr lang="en-US" sz="3708" dirty="0"/>
          </a:p>
        </p:txBody>
      </p:sp>
      <p:pic>
        <p:nvPicPr>
          <p:cNvPr id="4" name="Image 1" descr="preencoded.png"/>
          <p:cNvPicPr>
            <a:picLocks noChangeAspect="1"/>
          </p:cNvPicPr>
          <p:nvPr/>
        </p:nvPicPr>
        <p:blipFill>
          <a:blip r:embed="rId3"/>
          <a:stretch>
            <a:fillRect/>
          </a:stretch>
        </p:blipFill>
        <p:spPr>
          <a:xfrm>
            <a:off x="5233492" y="2726134"/>
            <a:ext cx="472480" cy="472480"/>
          </a:xfrm>
          <a:prstGeom prst="rect">
            <a:avLst/>
          </a:prstGeom>
        </p:spPr>
      </p:pic>
      <p:sp>
        <p:nvSpPr>
          <p:cNvPr id="5" name="Text 1"/>
          <p:cNvSpPr/>
          <p:nvPr/>
        </p:nvSpPr>
        <p:spPr>
          <a:xfrm>
            <a:off x="5233494" y="3387626"/>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Gate Sensor</a:t>
            </a:r>
            <a:endParaRPr lang="en-US" sz="1833" dirty="0"/>
          </a:p>
        </p:txBody>
      </p:sp>
      <p:sp>
        <p:nvSpPr>
          <p:cNvPr id="6" name="Text 2"/>
          <p:cNvSpPr/>
          <p:nvPr/>
        </p:nvSpPr>
        <p:spPr>
          <a:xfrm>
            <a:off x="5233492" y="3796308"/>
            <a:ext cx="3006725" cy="1209675"/>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Wait for the gate sensor to signal that the gate is open. Set the Gate_Sensor_Flag when the sensor is activated.</a:t>
            </a:r>
            <a:endParaRPr lang="en-US" sz="1458" dirty="0"/>
          </a:p>
        </p:txBody>
      </p:sp>
      <p:pic>
        <p:nvPicPr>
          <p:cNvPr id="7" name="Image 2" descr="preencoded.png"/>
          <p:cNvPicPr>
            <a:picLocks noChangeAspect="1"/>
          </p:cNvPicPr>
          <p:nvPr/>
        </p:nvPicPr>
        <p:blipFill>
          <a:blip r:embed="rId4"/>
          <a:stretch>
            <a:fillRect/>
          </a:stretch>
        </p:blipFill>
        <p:spPr>
          <a:xfrm>
            <a:off x="8523684" y="2726134"/>
            <a:ext cx="472480" cy="472480"/>
          </a:xfrm>
          <a:prstGeom prst="rect">
            <a:avLst/>
          </a:prstGeom>
        </p:spPr>
      </p:pic>
      <p:sp>
        <p:nvSpPr>
          <p:cNvPr id="8" name="Text 3"/>
          <p:cNvSpPr/>
          <p:nvPr/>
        </p:nvSpPr>
        <p:spPr>
          <a:xfrm>
            <a:off x="8523686" y="3387626"/>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IR Sensor</a:t>
            </a:r>
            <a:endParaRPr lang="en-US" sz="1833" dirty="0"/>
          </a:p>
        </p:txBody>
      </p:sp>
      <p:sp>
        <p:nvSpPr>
          <p:cNvPr id="9" name="Text 4"/>
          <p:cNvSpPr/>
          <p:nvPr/>
        </p:nvSpPr>
        <p:spPr>
          <a:xfrm>
            <a:off x="8523686" y="3796308"/>
            <a:ext cx="3006824" cy="1209675"/>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Wait for the IR sensor to signal that the gate has been opened. Set the IR_Sensor_Flag when the sensor is activated.</a:t>
            </a:r>
            <a:endParaRPr lang="en-US" sz="1458" dirty="0"/>
          </a:p>
        </p:txBody>
      </p:sp>
      <p:pic>
        <p:nvPicPr>
          <p:cNvPr id="2050" name="Picture 2" descr="Buy Obstacle Avoidance IR Sensor Module at Low Price In India">
            <a:extLst>
              <a:ext uri="{FF2B5EF4-FFF2-40B4-BE49-F238E27FC236}">
                <a16:creationId xmlns:a16="http://schemas.microsoft.com/office/drawing/2014/main" id="{8C881F2C-CD13-AB48-9CDE-A82C846B22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064" y="139959"/>
            <a:ext cx="4897049" cy="30995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2005-1965-400 Reed/Hall-Effect/Magnetic Switch by REED SWITCH DEVELOPMENTS  CORP">
            <a:extLst>
              <a:ext uri="{FF2B5EF4-FFF2-40B4-BE49-F238E27FC236}">
                <a16:creationId xmlns:a16="http://schemas.microsoft.com/office/drawing/2014/main" id="{F328B1C8-6EBC-2791-0DDD-9CAAD6E3A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297" y="3387626"/>
            <a:ext cx="4132788" cy="3099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83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2689523"/>
            <a:ext cx="5130006" cy="590649"/>
          </a:xfrm>
          <a:prstGeom prst="rect">
            <a:avLst/>
          </a:prstGeom>
          <a:noFill/>
          <a:ln/>
        </p:spPr>
        <p:txBody>
          <a:bodyPr wrap="none" lIns="0" tIns="0" rIns="0" bIns="0" rtlCol="0" anchor="t"/>
          <a:lstStyle/>
          <a:p>
            <a:pPr>
              <a:lnSpc>
                <a:spcPts val="4625"/>
              </a:lnSpc>
            </a:pPr>
            <a:r>
              <a:rPr lang="en-US" sz="3708" dirty="0">
                <a:solidFill>
                  <a:srgbClr val="152D47"/>
                </a:solidFill>
                <a:latin typeface="Crimson Pro Semi Bold" pitchFamily="34" charset="0"/>
                <a:ea typeface="Crimson Pro Semi Bold" pitchFamily="34" charset="-122"/>
                <a:cs typeface="Crimson Pro Semi Bold" pitchFamily="34" charset="-120"/>
              </a:rPr>
              <a:t>Task 2: Display Date/Time</a:t>
            </a:r>
            <a:endParaRPr lang="en-US" sz="3708" dirty="0"/>
          </a:p>
        </p:txBody>
      </p:sp>
      <p:sp>
        <p:nvSpPr>
          <p:cNvPr id="4" name="Text 1"/>
          <p:cNvSpPr/>
          <p:nvPr/>
        </p:nvSpPr>
        <p:spPr>
          <a:xfrm>
            <a:off x="661492" y="3563640"/>
            <a:ext cx="6297018" cy="604838"/>
          </a:xfrm>
          <a:prstGeom prst="rect">
            <a:avLst/>
          </a:prstGeom>
          <a:noFill/>
          <a:ln/>
        </p:spPr>
        <p:txBody>
          <a:bodyPr wrap="square" lIns="0" tIns="0" rIns="0" bIns="0" rtlCol="0" anchor="t"/>
          <a:lstStyle/>
          <a:p>
            <a:pPr>
              <a:lnSpc>
                <a:spcPts val="2375"/>
              </a:lnSpc>
            </a:pPr>
            <a:r>
              <a:rPr lang="en-US" sz="1458" dirty="0">
                <a:solidFill>
                  <a:srgbClr val="4C4C4D"/>
                </a:solidFill>
                <a:latin typeface="Heebo" pitchFamily="34" charset="0"/>
                <a:ea typeface="Heebo" pitchFamily="34" charset="-122"/>
                <a:cs typeface="Heebo" pitchFamily="34" charset="-120"/>
              </a:rPr>
              <a:t>Every second, read the date and time from the DS1307 RTC and display it on the LCD. This task will run continuously in the background.</a:t>
            </a:r>
            <a:endParaRPr lang="en-US" sz="1458" dirty="0"/>
          </a:p>
        </p:txBody>
      </p:sp>
    </p:spTree>
    <p:extLst>
      <p:ext uri="{BB962C8B-B14F-4D97-AF65-F5344CB8AC3E}">
        <p14:creationId xmlns:p14="http://schemas.microsoft.com/office/powerpoint/2010/main" val="1211200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30039" y="496094"/>
            <a:ext cx="5384602" cy="562570"/>
          </a:xfrm>
          <a:prstGeom prst="rect">
            <a:avLst/>
          </a:prstGeom>
          <a:noFill/>
          <a:ln/>
        </p:spPr>
        <p:txBody>
          <a:bodyPr wrap="none" lIns="0" tIns="0" rIns="0" bIns="0" rtlCol="0" anchor="t"/>
          <a:lstStyle/>
          <a:p>
            <a:pPr>
              <a:lnSpc>
                <a:spcPts val="4416"/>
              </a:lnSpc>
            </a:pPr>
            <a:r>
              <a:rPr lang="en-US" sz="3542" dirty="0">
                <a:solidFill>
                  <a:srgbClr val="152D47"/>
                </a:solidFill>
                <a:latin typeface="Crimson Pro Semi Bold" pitchFamily="34" charset="0"/>
                <a:ea typeface="Crimson Pro Semi Bold" pitchFamily="34" charset="-122"/>
                <a:cs typeface="Crimson Pro Semi Bold" pitchFamily="34" charset="-120"/>
              </a:rPr>
              <a:t>Task 3: Gate Announcements</a:t>
            </a:r>
            <a:endParaRPr lang="en-US" sz="3542" dirty="0"/>
          </a:p>
        </p:txBody>
      </p:sp>
      <p:sp>
        <p:nvSpPr>
          <p:cNvPr id="3" name="Shape 1"/>
          <p:cNvSpPr/>
          <p:nvPr/>
        </p:nvSpPr>
        <p:spPr>
          <a:xfrm>
            <a:off x="6083300" y="1418630"/>
            <a:ext cx="25400" cy="4943277"/>
          </a:xfrm>
          <a:prstGeom prst="roundRect">
            <a:avLst>
              <a:gd name="adj" fmla="val 106312"/>
            </a:avLst>
          </a:prstGeom>
          <a:solidFill>
            <a:srgbClr val="D8D4D4"/>
          </a:solidFill>
          <a:ln/>
        </p:spPr>
      </p:sp>
      <p:sp>
        <p:nvSpPr>
          <p:cNvPr id="4" name="Shape 2"/>
          <p:cNvSpPr/>
          <p:nvPr/>
        </p:nvSpPr>
        <p:spPr>
          <a:xfrm>
            <a:off x="5288858" y="1810941"/>
            <a:ext cx="630039" cy="25400"/>
          </a:xfrm>
          <a:prstGeom prst="roundRect">
            <a:avLst>
              <a:gd name="adj" fmla="val 106312"/>
            </a:avLst>
          </a:prstGeom>
          <a:solidFill>
            <a:srgbClr val="D8D4D4"/>
          </a:solidFill>
          <a:ln/>
        </p:spPr>
      </p:sp>
      <p:sp>
        <p:nvSpPr>
          <p:cNvPr id="5" name="Shape 3"/>
          <p:cNvSpPr/>
          <p:nvPr/>
        </p:nvSpPr>
        <p:spPr>
          <a:xfrm>
            <a:off x="5893496" y="1621137"/>
            <a:ext cx="405011" cy="405011"/>
          </a:xfrm>
          <a:prstGeom prst="roundRect">
            <a:avLst>
              <a:gd name="adj" fmla="val 6667"/>
            </a:avLst>
          </a:prstGeom>
          <a:solidFill>
            <a:srgbClr val="F2EEEE"/>
          </a:solidFill>
          <a:ln/>
        </p:spPr>
      </p:sp>
      <p:sp>
        <p:nvSpPr>
          <p:cNvPr id="6" name="Text 4"/>
          <p:cNvSpPr/>
          <p:nvPr/>
        </p:nvSpPr>
        <p:spPr>
          <a:xfrm>
            <a:off x="6047681" y="1688604"/>
            <a:ext cx="96540" cy="270073"/>
          </a:xfrm>
          <a:prstGeom prst="rect">
            <a:avLst/>
          </a:prstGeom>
          <a:noFill/>
          <a:ln/>
        </p:spPr>
        <p:txBody>
          <a:bodyPr wrap="none" lIns="0" tIns="0" rIns="0" bIns="0" rtlCol="0" anchor="t"/>
          <a:lstStyle/>
          <a:p>
            <a:pPr algn="ctr">
              <a:lnSpc>
                <a:spcPts val="2125"/>
              </a:lnSpc>
            </a:pPr>
            <a:r>
              <a:rPr lang="en-US" sz="2125" dirty="0">
                <a:solidFill>
                  <a:srgbClr val="4C4C4D"/>
                </a:solidFill>
                <a:latin typeface="Crimson Pro Semi Bold" pitchFamily="34" charset="0"/>
                <a:ea typeface="Crimson Pro Semi Bold" pitchFamily="34" charset="-122"/>
                <a:cs typeface="Crimson Pro Semi Bold" pitchFamily="34" charset="-120"/>
              </a:rPr>
              <a:t>1</a:t>
            </a:r>
            <a:endParaRPr lang="en-US" sz="2125" dirty="0"/>
          </a:p>
        </p:txBody>
      </p:sp>
      <p:sp>
        <p:nvSpPr>
          <p:cNvPr id="7" name="Text 5"/>
          <p:cNvSpPr/>
          <p:nvPr/>
        </p:nvSpPr>
        <p:spPr>
          <a:xfrm>
            <a:off x="2855714" y="1598613"/>
            <a:ext cx="2250182" cy="281285"/>
          </a:xfrm>
          <a:prstGeom prst="rect">
            <a:avLst/>
          </a:prstGeom>
          <a:noFill/>
          <a:ln/>
        </p:spPr>
        <p:txBody>
          <a:bodyPr wrap="none" lIns="0" tIns="0" rIns="0" bIns="0" rtlCol="0" anchor="t"/>
          <a:lstStyle/>
          <a:p>
            <a:pPr algn="r">
              <a:lnSpc>
                <a:spcPts val="2208"/>
              </a:lnSpc>
            </a:pPr>
            <a:r>
              <a:rPr lang="en-US" sz="1750" dirty="0">
                <a:solidFill>
                  <a:srgbClr val="4C4C4D"/>
                </a:solidFill>
                <a:latin typeface="Crimson Pro Semi Bold" pitchFamily="34" charset="0"/>
                <a:ea typeface="Crimson Pro Semi Bold" pitchFamily="34" charset="-122"/>
                <a:cs typeface="Crimson Pro Semi Bold" pitchFamily="34" charset="-120"/>
              </a:rPr>
              <a:t>Gate Open</a:t>
            </a:r>
            <a:endParaRPr lang="en-US" sz="1750" dirty="0"/>
          </a:p>
        </p:txBody>
      </p:sp>
      <p:sp>
        <p:nvSpPr>
          <p:cNvPr id="8" name="Text 6"/>
          <p:cNvSpPr/>
          <p:nvPr/>
        </p:nvSpPr>
        <p:spPr>
          <a:xfrm>
            <a:off x="630039" y="1987848"/>
            <a:ext cx="4475857" cy="575866"/>
          </a:xfrm>
          <a:prstGeom prst="rect">
            <a:avLst/>
          </a:prstGeom>
          <a:noFill/>
          <a:ln/>
        </p:spPr>
        <p:txBody>
          <a:bodyPr wrap="square" lIns="0" tIns="0" rIns="0" bIns="0" rtlCol="0" anchor="t"/>
          <a:lstStyle/>
          <a:p>
            <a:pPr algn="r">
              <a:lnSpc>
                <a:spcPts val="2250"/>
              </a:lnSpc>
            </a:pPr>
            <a:r>
              <a:rPr lang="en-US" sz="1417" dirty="0">
                <a:solidFill>
                  <a:srgbClr val="4C4C4D"/>
                </a:solidFill>
                <a:latin typeface="Heebo" pitchFamily="34" charset="0"/>
                <a:ea typeface="Heebo" pitchFamily="34" charset="-122"/>
                <a:cs typeface="Heebo" pitchFamily="34" charset="-120"/>
              </a:rPr>
              <a:t>When the Gate_Sensor_Flag is set, check the IR_Sensor_Flag after a 50 msec delay.</a:t>
            </a:r>
            <a:endParaRPr lang="en-US" sz="1417" dirty="0"/>
          </a:p>
        </p:txBody>
      </p:sp>
      <p:sp>
        <p:nvSpPr>
          <p:cNvPr id="9" name="Shape 7"/>
          <p:cNvSpPr/>
          <p:nvPr/>
        </p:nvSpPr>
        <p:spPr>
          <a:xfrm>
            <a:off x="6273108" y="2710954"/>
            <a:ext cx="630039" cy="25400"/>
          </a:xfrm>
          <a:prstGeom prst="roundRect">
            <a:avLst>
              <a:gd name="adj" fmla="val 106312"/>
            </a:avLst>
          </a:prstGeom>
          <a:solidFill>
            <a:srgbClr val="D8D4D4"/>
          </a:solidFill>
          <a:ln/>
        </p:spPr>
      </p:sp>
      <p:sp>
        <p:nvSpPr>
          <p:cNvPr id="10" name="Shape 8"/>
          <p:cNvSpPr/>
          <p:nvPr/>
        </p:nvSpPr>
        <p:spPr>
          <a:xfrm>
            <a:off x="5893496" y="2521150"/>
            <a:ext cx="405011" cy="405011"/>
          </a:xfrm>
          <a:prstGeom prst="roundRect">
            <a:avLst>
              <a:gd name="adj" fmla="val 6667"/>
            </a:avLst>
          </a:prstGeom>
          <a:solidFill>
            <a:srgbClr val="F2EEEE"/>
          </a:solidFill>
          <a:ln/>
        </p:spPr>
      </p:sp>
      <p:sp>
        <p:nvSpPr>
          <p:cNvPr id="11" name="Text 9"/>
          <p:cNvSpPr/>
          <p:nvPr/>
        </p:nvSpPr>
        <p:spPr>
          <a:xfrm>
            <a:off x="6029028" y="2588618"/>
            <a:ext cx="133945" cy="270073"/>
          </a:xfrm>
          <a:prstGeom prst="rect">
            <a:avLst/>
          </a:prstGeom>
          <a:noFill/>
          <a:ln/>
        </p:spPr>
        <p:txBody>
          <a:bodyPr wrap="none" lIns="0" tIns="0" rIns="0" bIns="0" rtlCol="0" anchor="t"/>
          <a:lstStyle/>
          <a:p>
            <a:pPr algn="ctr">
              <a:lnSpc>
                <a:spcPts val="2125"/>
              </a:lnSpc>
            </a:pPr>
            <a:r>
              <a:rPr lang="en-US" sz="2125" dirty="0">
                <a:solidFill>
                  <a:srgbClr val="4C4C4D"/>
                </a:solidFill>
                <a:latin typeface="Crimson Pro Semi Bold" pitchFamily="34" charset="0"/>
                <a:ea typeface="Crimson Pro Semi Bold" pitchFamily="34" charset="-122"/>
                <a:cs typeface="Crimson Pro Semi Bold" pitchFamily="34" charset="-120"/>
              </a:rPr>
              <a:t>2</a:t>
            </a:r>
            <a:endParaRPr lang="en-US" sz="2125" dirty="0"/>
          </a:p>
        </p:txBody>
      </p:sp>
      <p:sp>
        <p:nvSpPr>
          <p:cNvPr id="12" name="Text 10"/>
          <p:cNvSpPr/>
          <p:nvPr/>
        </p:nvSpPr>
        <p:spPr>
          <a:xfrm>
            <a:off x="7086104" y="2498626"/>
            <a:ext cx="2250182" cy="281285"/>
          </a:xfrm>
          <a:prstGeom prst="rect">
            <a:avLst/>
          </a:prstGeom>
          <a:noFill/>
          <a:ln/>
        </p:spPr>
        <p:txBody>
          <a:bodyPr wrap="none" lIns="0" tIns="0" rIns="0" bIns="0" rtlCol="0" anchor="t"/>
          <a:lstStyle/>
          <a:p>
            <a:pPr>
              <a:lnSpc>
                <a:spcPts val="2208"/>
              </a:lnSpc>
            </a:pPr>
            <a:r>
              <a:rPr lang="en-US" sz="1750" dirty="0">
                <a:solidFill>
                  <a:srgbClr val="4C4C4D"/>
                </a:solidFill>
                <a:latin typeface="Crimson Pro Semi Bold" pitchFamily="34" charset="0"/>
                <a:ea typeface="Crimson Pro Semi Bold" pitchFamily="34" charset="-122"/>
                <a:cs typeface="Crimson Pro Semi Bold" pitchFamily="34" charset="-120"/>
              </a:rPr>
              <a:t>IR Sensor Active</a:t>
            </a:r>
            <a:endParaRPr lang="en-US" sz="1750" dirty="0"/>
          </a:p>
        </p:txBody>
      </p:sp>
      <p:sp>
        <p:nvSpPr>
          <p:cNvPr id="13" name="Text 11"/>
          <p:cNvSpPr/>
          <p:nvPr/>
        </p:nvSpPr>
        <p:spPr>
          <a:xfrm>
            <a:off x="7086104" y="2887863"/>
            <a:ext cx="4475857" cy="575866"/>
          </a:xfrm>
          <a:prstGeom prst="rect">
            <a:avLst/>
          </a:prstGeom>
          <a:noFill/>
          <a:ln/>
        </p:spPr>
        <p:txBody>
          <a:bodyPr wrap="square" lIns="0" tIns="0" rIns="0" bIns="0" rtlCol="0" anchor="t"/>
          <a:lstStyle/>
          <a:p>
            <a:pPr>
              <a:lnSpc>
                <a:spcPts val="2250"/>
              </a:lnSpc>
            </a:pPr>
            <a:r>
              <a:rPr lang="en-US" sz="1417" dirty="0">
                <a:solidFill>
                  <a:srgbClr val="4C4C4D"/>
                </a:solidFill>
                <a:latin typeface="Heebo" pitchFamily="34" charset="0"/>
                <a:ea typeface="Heebo" pitchFamily="34" charset="-122"/>
                <a:cs typeface="Heebo" pitchFamily="34" charset="-120"/>
              </a:rPr>
              <a:t>If the IR_Sensor_Flag is set, play audio track 4 and display the appropriate message on the LCD.</a:t>
            </a:r>
            <a:endParaRPr lang="en-US" sz="1417" dirty="0"/>
          </a:p>
        </p:txBody>
      </p:sp>
      <p:sp>
        <p:nvSpPr>
          <p:cNvPr id="14" name="Shape 12"/>
          <p:cNvSpPr/>
          <p:nvPr/>
        </p:nvSpPr>
        <p:spPr>
          <a:xfrm>
            <a:off x="5288858" y="3520976"/>
            <a:ext cx="630039" cy="25400"/>
          </a:xfrm>
          <a:prstGeom prst="roundRect">
            <a:avLst>
              <a:gd name="adj" fmla="val 106312"/>
            </a:avLst>
          </a:prstGeom>
          <a:solidFill>
            <a:srgbClr val="D8D4D4"/>
          </a:solidFill>
          <a:ln/>
        </p:spPr>
      </p:sp>
      <p:sp>
        <p:nvSpPr>
          <p:cNvPr id="15" name="Shape 13"/>
          <p:cNvSpPr/>
          <p:nvPr/>
        </p:nvSpPr>
        <p:spPr>
          <a:xfrm>
            <a:off x="5893496" y="3331172"/>
            <a:ext cx="405011" cy="405011"/>
          </a:xfrm>
          <a:prstGeom prst="roundRect">
            <a:avLst>
              <a:gd name="adj" fmla="val 6667"/>
            </a:avLst>
          </a:prstGeom>
          <a:solidFill>
            <a:srgbClr val="F2EEEE"/>
          </a:solidFill>
          <a:ln/>
        </p:spPr>
      </p:sp>
      <p:sp>
        <p:nvSpPr>
          <p:cNvPr id="16" name="Text 14"/>
          <p:cNvSpPr/>
          <p:nvPr/>
        </p:nvSpPr>
        <p:spPr>
          <a:xfrm>
            <a:off x="6030915" y="3398639"/>
            <a:ext cx="130076" cy="270073"/>
          </a:xfrm>
          <a:prstGeom prst="rect">
            <a:avLst/>
          </a:prstGeom>
          <a:noFill/>
          <a:ln/>
        </p:spPr>
        <p:txBody>
          <a:bodyPr wrap="none" lIns="0" tIns="0" rIns="0" bIns="0" rtlCol="0" anchor="t"/>
          <a:lstStyle/>
          <a:p>
            <a:pPr algn="ctr">
              <a:lnSpc>
                <a:spcPts val="2125"/>
              </a:lnSpc>
            </a:pPr>
            <a:r>
              <a:rPr lang="en-US" sz="2125" dirty="0">
                <a:solidFill>
                  <a:srgbClr val="4C4C4D"/>
                </a:solidFill>
                <a:latin typeface="Crimson Pro Semi Bold" pitchFamily="34" charset="0"/>
                <a:ea typeface="Crimson Pro Semi Bold" pitchFamily="34" charset="-122"/>
                <a:cs typeface="Crimson Pro Semi Bold" pitchFamily="34" charset="-120"/>
              </a:rPr>
              <a:t>3</a:t>
            </a:r>
            <a:endParaRPr lang="en-US" sz="2125" dirty="0"/>
          </a:p>
        </p:txBody>
      </p:sp>
      <p:sp>
        <p:nvSpPr>
          <p:cNvPr id="17" name="Text 15"/>
          <p:cNvSpPr/>
          <p:nvPr/>
        </p:nvSpPr>
        <p:spPr>
          <a:xfrm>
            <a:off x="2855714" y="3308648"/>
            <a:ext cx="2250182" cy="281285"/>
          </a:xfrm>
          <a:prstGeom prst="rect">
            <a:avLst/>
          </a:prstGeom>
          <a:noFill/>
          <a:ln/>
        </p:spPr>
        <p:txBody>
          <a:bodyPr wrap="none" lIns="0" tIns="0" rIns="0" bIns="0" rtlCol="0" anchor="t"/>
          <a:lstStyle/>
          <a:p>
            <a:pPr algn="r">
              <a:lnSpc>
                <a:spcPts val="2208"/>
              </a:lnSpc>
            </a:pPr>
            <a:r>
              <a:rPr lang="en-US" sz="1750" dirty="0">
                <a:solidFill>
                  <a:srgbClr val="4C4C4D"/>
                </a:solidFill>
                <a:latin typeface="Crimson Pro Semi Bold" pitchFamily="34" charset="0"/>
                <a:ea typeface="Crimson Pro Semi Bold" pitchFamily="34" charset="-122"/>
                <a:cs typeface="Crimson Pro Semi Bold" pitchFamily="34" charset="-120"/>
              </a:rPr>
              <a:t>IR Sensor Inactive</a:t>
            </a:r>
            <a:endParaRPr lang="en-US" sz="1750" dirty="0"/>
          </a:p>
        </p:txBody>
      </p:sp>
      <p:sp>
        <p:nvSpPr>
          <p:cNvPr id="18" name="Text 16"/>
          <p:cNvSpPr/>
          <p:nvPr/>
        </p:nvSpPr>
        <p:spPr>
          <a:xfrm>
            <a:off x="630039" y="3697883"/>
            <a:ext cx="4475857" cy="863798"/>
          </a:xfrm>
          <a:prstGeom prst="rect">
            <a:avLst/>
          </a:prstGeom>
          <a:noFill/>
          <a:ln/>
        </p:spPr>
        <p:txBody>
          <a:bodyPr wrap="square" lIns="0" tIns="0" rIns="0" bIns="0" rtlCol="0" anchor="t"/>
          <a:lstStyle/>
          <a:p>
            <a:pPr algn="r">
              <a:lnSpc>
                <a:spcPts val="2250"/>
              </a:lnSpc>
            </a:pPr>
            <a:r>
              <a:rPr lang="en-US" sz="1417" dirty="0">
                <a:solidFill>
                  <a:srgbClr val="4C4C4D"/>
                </a:solidFill>
                <a:latin typeface="Heebo" pitchFamily="34" charset="0"/>
                <a:ea typeface="Heebo" pitchFamily="34" charset="-122"/>
                <a:cs typeface="Heebo" pitchFamily="34" charset="-120"/>
              </a:rPr>
              <a:t>If the IR_Sensor_Flag is not set, play the appropriate greeting message (track 5/6/7/8) followed by track 1 and display the appropriate message on the LCD.</a:t>
            </a:r>
            <a:endParaRPr lang="en-US" sz="1417" dirty="0"/>
          </a:p>
        </p:txBody>
      </p:sp>
      <p:sp>
        <p:nvSpPr>
          <p:cNvPr id="19" name="Shape 17"/>
          <p:cNvSpPr/>
          <p:nvPr/>
        </p:nvSpPr>
        <p:spPr>
          <a:xfrm>
            <a:off x="6273108" y="4417418"/>
            <a:ext cx="630039" cy="25400"/>
          </a:xfrm>
          <a:prstGeom prst="roundRect">
            <a:avLst>
              <a:gd name="adj" fmla="val 106312"/>
            </a:avLst>
          </a:prstGeom>
          <a:solidFill>
            <a:srgbClr val="D8D4D4"/>
          </a:solidFill>
          <a:ln/>
        </p:spPr>
      </p:sp>
      <p:sp>
        <p:nvSpPr>
          <p:cNvPr id="20" name="Shape 18"/>
          <p:cNvSpPr/>
          <p:nvPr/>
        </p:nvSpPr>
        <p:spPr>
          <a:xfrm>
            <a:off x="5893496" y="4227614"/>
            <a:ext cx="405011" cy="405011"/>
          </a:xfrm>
          <a:prstGeom prst="roundRect">
            <a:avLst>
              <a:gd name="adj" fmla="val 6667"/>
            </a:avLst>
          </a:prstGeom>
          <a:solidFill>
            <a:srgbClr val="F2EEEE"/>
          </a:solidFill>
          <a:ln/>
        </p:spPr>
      </p:sp>
      <p:sp>
        <p:nvSpPr>
          <p:cNvPr id="21" name="Text 19"/>
          <p:cNvSpPr/>
          <p:nvPr/>
        </p:nvSpPr>
        <p:spPr>
          <a:xfrm>
            <a:off x="6024763" y="4295081"/>
            <a:ext cx="142379" cy="270073"/>
          </a:xfrm>
          <a:prstGeom prst="rect">
            <a:avLst/>
          </a:prstGeom>
          <a:noFill/>
          <a:ln/>
        </p:spPr>
        <p:txBody>
          <a:bodyPr wrap="none" lIns="0" tIns="0" rIns="0" bIns="0" rtlCol="0" anchor="t"/>
          <a:lstStyle/>
          <a:p>
            <a:pPr algn="ctr">
              <a:lnSpc>
                <a:spcPts val="2125"/>
              </a:lnSpc>
            </a:pPr>
            <a:r>
              <a:rPr lang="en-US" sz="2125" dirty="0">
                <a:solidFill>
                  <a:srgbClr val="4C4C4D"/>
                </a:solidFill>
                <a:latin typeface="Crimson Pro Semi Bold" pitchFamily="34" charset="0"/>
                <a:ea typeface="Crimson Pro Semi Bold" pitchFamily="34" charset="-122"/>
                <a:cs typeface="Crimson Pro Semi Bold" pitchFamily="34" charset="-120"/>
              </a:rPr>
              <a:t>4</a:t>
            </a:r>
            <a:endParaRPr lang="en-US" sz="2125" dirty="0"/>
          </a:p>
        </p:txBody>
      </p:sp>
      <p:sp>
        <p:nvSpPr>
          <p:cNvPr id="22" name="Text 20"/>
          <p:cNvSpPr/>
          <p:nvPr/>
        </p:nvSpPr>
        <p:spPr>
          <a:xfrm>
            <a:off x="7086104" y="4205089"/>
            <a:ext cx="2250182" cy="281285"/>
          </a:xfrm>
          <a:prstGeom prst="rect">
            <a:avLst/>
          </a:prstGeom>
          <a:noFill/>
          <a:ln/>
        </p:spPr>
        <p:txBody>
          <a:bodyPr wrap="none" lIns="0" tIns="0" rIns="0" bIns="0" rtlCol="0" anchor="t"/>
          <a:lstStyle/>
          <a:p>
            <a:pPr>
              <a:lnSpc>
                <a:spcPts val="2208"/>
              </a:lnSpc>
            </a:pPr>
            <a:r>
              <a:rPr lang="en-US" sz="1750" dirty="0">
                <a:solidFill>
                  <a:srgbClr val="4C4C4D"/>
                </a:solidFill>
                <a:latin typeface="Crimson Pro Semi Bold" pitchFamily="34" charset="0"/>
                <a:ea typeface="Crimson Pro Semi Bold" pitchFamily="34" charset="-122"/>
                <a:cs typeface="Crimson Pro Semi Bold" pitchFamily="34" charset="-120"/>
              </a:rPr>
              <a:t>Gate Open Loop</a:t>
            </a:r>
            <a:endParaRPr lang="en-US" sz="1750" dirty="0"/>
          </a:p>
        </p:txBody>
      </p:sp>
      <p:sp>
        <p:nvSpPr>
          <p:cNvPr id="23" name="Text 21"/>
          <p:cNvSpPr/>
          <p:nvPr/>
        </p:nvSpPr>
        <p:spPr>
          <a:xfrm>
            <a:off x="7086104" y="4594326"/>
            <a:ext cx="4475857" cy="575866"/>
          </a:xfrm>
          <a:prstGeom prst="rect">
            <a:avLst/>
          </a:prstGeom>
          <a:noFill/>
          <a:ln/>
        </p:spPr>
        <p:txBody>
          <a:bodyPr wrap="square" lIns="0" tIns="0" rIns="0" bIns="0" rtlCol="0" anchor="t"/>
          <a:lstStyle/>
          <a:p>
            <a:pPr>
              <a:lnSpc>
                <a:spcPts val="2250"/>
              </a:lnSpc>
            </a:pPr>
            <a:r>
              <a:rPr lang="en-US" sz="1417" dirty="0">
                <a:solidFill>
                  <a:srgbClr val="4C4C4D"/>
                </a:solidFill>
                <a:latin typeface="Heebo" pitchFamily="34" charset="0"/>
                <a:ea typeface="Heebo" pitchFamily="34" charset="-122"/>
                <a:cs typeface="Heebo" pitchFamily="34" charset="-120"/>
              </a:rPr>
              <a:t>Play audio track 2 every 3 seconds until the Gate_Sensor_Flag is cleared.</a:t>
            </a:r>
            <a:endParaRPr lang="en-US" sz="1417" dirty="0"/>
          </a:p>
        </p:txBody>
      </p:sp>
      <p:sp>
        <p:nvSpPr>
          <p:cNvPr id="24" name="Shape 22"/>
          <p:cNvSpPr/>
          <p:nvPr/>
        </p:nvSpPr>
        <p:spPr>
          <a:xfrm>
            <a:off x="5288858" y="5313958"/>
            <a:ext cx="630039" cy="25400"/>
          </a:xfrm>
          <a:prstGeom prst="roundRect">
            <a:avLst>
              <a:gd name="adj" fmla="val 106312"/>
            </a:avLst>
          </a:prstGeom>
          <a:solidFill>
            <a:srgbClr val="D8D4D4"/>
          </a:solidFill>
          <a:ln/>
        </p:spPr>
      </p:sp>
      <p:sp>
        <p:nvSpPr>
          <p:cNvPr id="25" name="Shape 23"/>
          <p:cNvSpPr/>
          <p:nvPr/>
        </p:nvSpPr>
        <p:spPr>
          <a:xfrm>
            <a:off x="5893496" y="5124155"/>
            <a:ext cx="405011" cy="405011"/>
          </a:xfrm>
          <a:prstGeom prst="roundRect">
            <a:avLst>
              <a:gd name="adj" fmla="val 6667"/>
            </a:avLst>
          </a:prstGeom>
          <a:solidFill>
            <a:srgbClr val="F2EEEE"/>
          </a:solidFill>
          <a:ln/>
        </p:spPr>
      </p:sp>
      <p:sp>
        <p:nvSpPr>
          <p:cNvPr id="26" name="Text 24"/>
          <p:cNvSpPr/>
          <p:nvPr/>
        </p:nvSpPr>
        <p:spPr>
          <a:xfrm>
            <a:off x="6030915" y="5191621"/>
            <a:ext cx="130076" cy="270073"/>
          </a:xfrm>
          <a:prstGeom prst="rect">
            <a:avLst/>
          </a:prstGeom>
          <a:noFill/>
          <a:ln/>
        </p:spPr>
        <p:txBody>
          <a:bodyPr wrap="none" lIns="0" tIns="0" rIns="0" bIns="0" rtlCol="0" anchor="t"/>
          <a:lstStyle/>
          <a:p>
            <a:pPr algn="ctr">
              <a:lnSpc>
                <a:spcPts val="2125"/>
              </a:lnSpc>
            </a:pPr>
            <a:r>
              <a:rPr lang="en-US" sz="2125" dirty="0">
                <a:solidFill>
                  <a:srgbClr val="4C4C4D"/>
                </a:solidFill>
                <a:latin typeface="Crimson Pro Semi Bold" pitchFamily="34" charset="0"/>
                <a:ea typeface="Crimson Pro Semi Bold" pitchFamily="34" charset="-122"/>
                <a:cs typeface="Crimson Pro Semi Bold" pitchFamily="34" charset="-120"/>
              </a:rPr>
              <a:t>5</a:t>
            </a:r>
            <a:endParaRPr lang="en-US" sz="2125" dirty="0"/>
          </a:p>
        </p:txBody>
      </p:sp>
      <p:sp>
        <p:nvSpPr>
          <p:cNvPr id="27" name="Text 25"/>
          <p:cNvSpPr/>
          <p:nvPr/>
        </p:nvSpPr>
        <p:spPr>
          <a:xfrm>
            <a:off x="2855714" y="5101630"/>
            <a:ext cx="2250182" cy="281285"/>
          </a:xfrm>
          <a:prstGeom prst="rect">
            <a:avLst/>
          </a:prstGeom>
          <a:noFill/>
          <a:ln/>
        </p:spPr>
        <p:txBody>
          <a:bodyPr wrap="none" lIns="0" tIns="0" rIns="0" bIns="0" rtlCol="0" anchor="t"/>
          <a:lstStyle/>
          <a:p>
            <a:pPr algn="r">
              <a:lnSpc>
                <a:spcPts val="2208"/>
              </a:lnSpc>
            </a:pPr>
            <a:r>
              <a:rPr lang="en-US" sz="1750" dirty="0">
                <a:solidFill>
                  <a:srgbClr val="4C4C4D"/>
                </a:solidFill>
                <a:latin typeface="Crimson Pro Semi Bold" pitchFamily="34" charset="0"/>
                <a:ea typeface="Crimson Pro Semi Bold" pitchFamily="34" charset="-122"/>
                <a:cs typeface="Crimson Pro Semi Bold" pitchFamily="34" charset="-120"/>
              </a:rPr>
              <a:t>Gate Closed</a:t>
            </a:r>
            <a:endParaRPr lang="en-US" sz="1750" dirty="0"/>
          </a:p>
        </p:txBody>
      </p:sp>
      <p:sp>
        <p:nvSpPr>
          <p:cNvPr id="28" name="Text 26"/>
          <p:cNvSpPr/>
          <p:nvPr/>
        </p:nvSpPr>
        <p:spPr>
          <a:xfrm>
            <a:off x="630039" y="5490865"/>
            <a:ext cx="4475857" cy="575866"/>
          </a:xfrm>
          <a:prstGeom prst="rect">
            <a:avLst/>
          </a:prstGeom>
          <a:noFill/>
          <a:ln/>
        </p:spPr>
        <p:txBody>
          <a:bodyPr wrap="square" lIns="0" tIns="0" rIns="0" bIns="0" rtlCol="0" anchor="t"/>
          <a:lstStyle/>
          <a:p>
            <a:pPr algn="r">
              <a:lnSpc>
                <a:spcPts val="2250"/>
              </a:lnSpc>
            </a:pPr>
            <a:r>
              <a:rPr lang="en-US" sz="1417" dirty="0">
                <a:solidFill>
                  <a:srgbClr val="4C4C4D"/>
                </a:solidFill>
                <a:latin typeface="Heebo" pitchFamily="34" charset="0"/>
                <a:ea typeface="Heebo" pitchFamily="34" charset="-122"/>
                <a:cs typeface="Heebo" pitchFamily="34" charset="-120"/>
              </a:rPr>
              <a:t>Play audio track 3 and return to waiting for the sensors to change state.</a:t>
            </a:r>
            <a:endParaRPr lang="en-US" sz="1417" dirty="0"/>
          </a:p>
        </p:txBody>
      </p:sp>
    </p:spTree>
    <p:extLst>
      <p:ext uri="{BB962C8B-B14F-4D97-AF65-F5344CB8AC3E}">
        <p14:creationId xmlns:p14="http://schemas.microsoft.com/office/powerpoint/2010/main" val="196838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CAFD-A86A-7AAD-5B22-1CC1C7732884}"/>
              </a:ext>
            </a:extLst>
          </p:cNvPr>
          <p:cNvSpPr>
            <a:spLocks noGrp="1"/>
          </p:cNvSpPr>
          <p:nvPr>
            <p:ph type="title"/>
          </p:nvPr>
        </p:nvSpPr>
        <p:spPr/>
        <p:txBody>
          <a:bodyPr>
            <a:normAutofit/>
          </a:bodyPr>
          <a:lstStyle/>
          <a:p>
            <a:r>
              <a:rPr lang="en-IN" sz="2400" dirty="0"/>
              <a:t>Task 5:EEPROM and I2C Protocol</a:t>
            </a:r>
          </a:p>
        </p:txBody>
      </p:sp>
      <p:sp>
        <p:nvSpPr>
          <p:cNvPr id="4" name="TextBox 3">
            <a:extLst>
              <a:ext uri="{FF2B5EF4-FFF2-40B4-BE49-F238E27FC236}">
                <a16:creationId xmlns:a16="http://schemas.microsoft.com/office/drawing/2014/main" id="{4E9E58C4-A211-60CB-6177-8AF1F86F4149}"/>
              </a:ext>
            </a:extLst>
          </p:cNvPr>
          <p:cNvSpPr txBox="1"/>
          <p:nvPr/>
        </p:nvSpPr>
        <p:spPr>
          <a:xfrm>
            <a:off x="1296955" y="2295331"/>
            <a:ext cx="7548465" cy="1754326"/>
          </a:xfrm>
          <a:prstGeom prst="rect">
            <a:avLst/>
          </a:prstGeom>
          <a:noFill/>
        </p:spPr>
        <p:txBody>
          <a:bodyPr wrap="square" rtlCol="0">
            <a:spAutoFit/>
          </a:bodyPr>
          <a:lstStyle/>
          <a:p>
            <a:r>
              <a:rPr lang="en-US" b="1" dirty="0"/>
              <a:t>What is EEPROM?</a:t>
            </a:r>
            <a:endParaRPr lang="en-US" dirty="0"/>
          </a:p>
          <a:p>
            <a:pPr>
              <a:buFont typeface="Arial" panose="020B0604020202020204" pitchFamily="34" charset="0"/>
              <a:buChar char="•"/>
            </a:pPr>
            <a:r>
              <a:rPr lang="en-US" b="1" dirty="0"/>
              <a:t>EEPROM</a:t>
            </a:r>
            <a:r>
              <a:rPr lang="en-US" dirty="0"/>
              <a:t> stands for </a:t>
            </a:r>
            <a:r>
              <a:rPr lang="en-US" b="1" dirty="0"/>
              <a:t>Electrically Erasable Programmable Read-Only Memory</a:t>
            </a:r>
            <a:r>
              <a:rPr lang="en-US" dirty="0"/>
              <a:t>.</a:t>
            </a:r>
          </a:p>
          <a:p>
            <a:pPr>
              <a:buFont typeface="Arial" panose="020B0604020202020204" pitchFamily="34" charset="0"/>
              <a:buChar char="•"/>
            </a:pPr>
            <a:r>
              <a:rPr lang="en-US" dirty="0"/>
              <a:t>A non-volatile memory that retains data even when power is lost.</a:t>
            </a:r>
          </a:p>
          <a:p>
            <a:pPr>
              <a:buFont typeface="Arial" panose="020B0604020202020204" pitchFamily="34" charset="0"/>
              <a:buChar char="•"/>
            </a:pPr>
            <a:r>
              <a:rPr lang="en-US" dirty="0"/>
              <a:t>Typically used for storing small amounts of data, such as configuration settings or user preferences.</a:t>
            </a:r>
          </a:p>
          <a:p>
            <a:endParaRPr lang="en-IN" dirty="0"/>
          </a:p>
        </p:txBody>
      </p:sp>
      <p:sp>
        <p:nvSpPr>
          <p:cNvPr id="5" name="TextBox 4">
            <a:extLst>
              <a:ext uri="{FF2B5EF4-FFF2-40B4-BE49-F238E27FC236}">
                <a16:creationId xmlns:a16="http://schemas.microsoft.com/office/drawing/2014/main" id="{9B8A8021-4E29-AB61-8819-22CAA7961654}"/>
              </a:ext>
            </a:extLst>
          </p:cNvPr>
          <p:cNvSpPr txBox="1"/>
          <p:nvPr/>
        </p:nvSpPr>
        <p:spPr>
          <a:xfrm>
            <a:off x="1296955" y="4422710"/>
            <a:ext cx="7436498" cy="2031325"/>
          </a:xfrm>
          <a:prstGeom prst="rect">
            <a:avLst/>
          </a:prstGeom>
          <a:noFill/>
        </p:spPr>
        <p:txBody>
          <a:bodyPr wrap="square" rtlCol="0">
            <a:spAutoFit/>
          </a:bodyPr>
          <a:lstStyle/>
          <a:p>
            <a:r>
              <a:rPr lang="en-US" b="1" dirty="0"/>
              <a:t>I2C Communication Overview:</a:t>
            </a:r>
            <a:endParaRPr lang="en-US" dirty="0"/>
          </a:p>
          <a:p>
            <a:pPr>
              <a:buFont typeface="Arial" panose="020B0604020202020204" pitchFamily="34" charset="0"/>
              <a:buChar char="•"/>
            </a:pPr>
            <a:r>
              <a:rPr lang="en-US" b="1" dirty="0"/>
              <a:t>Two-Wire Bus</a:t>
            </a:r>
            <a:r>
              <a:rPr lang="en-US" dirty="0"/>
              <a:t>:</a:t>
            </a:r>
          </a:p>
          <a:p>
            <a:pPr marL="742950" lvl="1" indent="-285750">
              <a:buFont typeface="Arial" panose="020B0604020202020204" pitchFamily="34" charset="0"/>
              <a:buChar char="•"/>
            </a:pPr>
            <a:r>
              <a:rPr lang="en-US" b="1" dirty="0"/>
              <a:t>SDA</a:t>
            </a:r>
            <a:r>
              <a:rPr lang="en-US" dirty="0"/>
              <a:t> (Serial Data Line) – for data transfer.</a:t>
            </a:r>
          </a:p>
          <a:p>
            <a:pPr marL="742950" lvl="1" indent="-285750">
              <a:buFont typeface="Arial" panose="020B0604020202020204" pitchFamily="34" charset="0"/>
              <a:buChar char="•"/>
            </a:pPr>
            <a:r>
              <a:rPr lang="en-US" b="1" dirty="0"/>
              <a:t>SCL</a:t>
            </a:r>
            <a:r>
              <a:rPr lang="en-US" dirty="0"/>
              <a:t> (Serial Clock Line) – for synchronization of data transfer.</a:t>
            </a:r>
          </a:p>
          <a:p>
            <a:pPr>
              <a:buFont typeface="Arial" panose="020B0604020202020204" pitchFamily="34" charset="0"/>
              <a:buChar char="•"/>
            </a:pPr>
            <a:r>
              <a:rPr lang="en-US" b="1" dirty="0"/>
              <a:t>Master-Slave Architecture</a:t>
            </a:r>
            <a:r>
              <a:rPr lang="en-US" dirty="0"/>
              <a:t>: The master (e.g., microcontroller) initiates communication, and the EEPROM acts as the slave.</a:t>
            </a:r>
          </a:p>
          <a:p>
            <a:endParaRPr lang="en-IN" dirty="0"/>
          </a:p>
        </p:txBody>
      </p:sp>
      <p:pic>
        <p:nvPicPr>
          <p:cNvPr id="1026" name="Picture 2" descr="What are the Types of ROM (Read Only ...">
            <a:extLst>
              <a:ext uri="{FF2B5EF4-FFF2-40B4-BE49-F238E27FC236}">
                <a16:creationId xmlns:a16="http://schemas.microsoft.com/office/drawing/2014/main" id="{13BDD96E-44FE-D3F1-2E34-9B11FAA3F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5420" y="1737360"/>
            <a:ext cx="2857500" cy="404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276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97624" y="0"/>
            <a:ext cx="9170377" cy="1447800"/>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dirty="0">
                <a:solidFill>
                  <a:schemeClr val="bg1"/>
                </a:solidFill>
              </a:rPr>
              <a:t>HARDWARE KIT SHOWING RESULT OF TIME AND DATE</a:t>
            </a:r>
          </a:p>
        </p:txBody>
      </p:sp>
      <p:pic>
        <p:nvPicPr>
          <p:cNvPr id="4098" name="Picture 2" descr="C:\Users\BHAVITHA\Downloads\IMG_20250101_18550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61" t="22247" r="4906" b="13068"/>
          <a:stretch/>
        </p:blipFill>
        <p:spPr bwMode="auto">
          <a:xfrm>
            <a:off x="2057400" y="1981200"/>
            <a:ext cx="75692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386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97624" y="0"/>
            <a:ext cx="9170377" cy="1143000"/>
          </a:xfrm>
          <a:prstGeom prst="rect">
            <a:avLst/>
          </a:prstGeom>
          <a:solidFill>
            <a:schemeClr val="tx2">
              <a:lumMod val="75000"/>
            </a:schemeClr>
          </a:solidFill>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chemeClr val="bg1"/>
                </a:solidFill>
              </a:rPr>
              <a:t>HARDWARE KIT SHOWING RESULT OF VOLUME SET</a:t>
            </a:r>
          </a:p>
        </p:txBody>
      </p:sp>
      <p:pic>
        <p:nvPicPr>
          <p:cNvPr id="2050" name="Picture 2" descr="C:\Users\BHAVITHA\Downloads\IMG_20250101_19001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8136"/>
          <a:stretch/>
        </p:blipFill>
        <p:spPr bwMode="auto">
          <a:xfrm rot="16200000">
            <a:off x="3581400" y="228600"/>
            <a:ext cx="4953000"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557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97624" y="0"/>
            <a:ext cx="9170377" cy="1143000"/>
          </a:xfrm>
          <a:prstGeom prst="rect">
            <a:avLst/>
          </a:prstGeom>
          <a:solidFill>
            <a:schemeClr val="tx2">
              <a:lumMod val="75000"/>
            </a:schemeClr>
          </a:solidFill>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chemeClr val="bg1"/>
                </a:solidFill>
              </a:rPr>
              <a:t>HARDWARE KIT SHOWING RESULT OF GREETING</a:t>
            </a:r>
          </a:p>
        </p:txBody>
      </p:sp>
      <p:pic>
        <p:nvPicPr>
          <p:cNvPr id="3074" name="Picture 2" descr="C:\Users\BHAVITHA\Downloads\IMG_20250101_18593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7051"/>
          <a:stretch/>
        </p:blipFill>
        <p:spPr bwMode="auto">
          <a:xfrm rot="5400000" flipH="1" flipV="1">
            <a:off x="3543300" y="-38100"/>
            <a:ext cx="4953000"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69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97624" y="0"/>
            <a:ext cx="9170377" cy="1143000"/>
          </a:xfrm>
          <a:prstGeom prst="rect">
            <a:avLst/>
          </a:prstGeom>
          <a:solidFill>
            <a:schemeClr val="tx2">
              <a:lumMod val="75000"/>
            </a:schemeClr>
          </a:solidFill>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chemeClr val="bg1"/>
                </a:solidFill>
              </a:rPr>
              <a:t>HARDWARE KIT SHOWING RESULT OF GATE ANNOUNCE</a:t>
            </a:r>
          </a:p>
        </p:txBody>
      </p:sp>
      <p:pic>
        <p:nvPicPr>
          <p:cNvPr id="5122" name="Picture 2" descr="C:\Users\BHAVITHA\Downloads\IMG_20250101_18582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173"/>
          <a:stretch/>
        </p:blipFill>
        <p:spPr bwMode="auto">
          <a:xfrm>
            <a:off x="2057400" y="1752600"/>
            <a:ext cx="82296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220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Your best quote that reflects your approach… “It’s one small step for man, one giant leap for mankind.”</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a:solidFill>
                  <a:srgbClr val="FFFFFF"/>
                </a:solidFill>
              </a:rPr>
              <a:t>- Neil Armstrong</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5E31A2E-1A99-D9E2-4299-08DC61442887}"/>
              </a:ext>
            </a:extLst>
          </p:cNvPr>
          <p:cNvPicPr>
            <a:picLocks noChangeAspect="1"/>
          </p:cNvPicPr>
          <p:nvPr/>
        </p:nvPicPr>
        <p:blipFill>
          <a:blip r:embed="rId2"/>
          <a:stretch>
            <a:fillRect/>
          </a:stretch>
        </p:blipFill>
        <p:spPr>
          <a:xfrm>
            <a:off x="8011887" y="0"/>
            <a:ext cx="4180113" cy="6270170"/>
          </a:xfrm>
          <a:prstGeom prst="rect">
            <a:avLst/>
          </a:prstGeom>
        </p:spPr>
      </p:pic>
      <p:sp>
        <p:nvSpPr>
          <p:cNvPr id="3" name="Text 0">
            <a:extLst>
              <a:ext uri="{FF2B5EF4-FFF2-40B4-BE49-F238E27FC236}">
                <a16:creationId xmlns:a16="http://schemas.microsoft.com/office/drawing/2014/main" id="{A79083BA-23B4-6D68-331D-A9514EAF81F6}"/>
              </a:ext>
            </a:extLst>
          </p:cNvPr>
          <p:cNvSpPr/>
          <p:nvPr/>
        </p:nvSpPr>
        <p:spPr>
          <a:xfrm>
            <a:off x="308598" y="806629"/>
            <a:ext cx="7394496"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JQ6500 MP3 Player Control</a:t>
            </a:r>
            <a:endParaRPr lang="en-US" sz="4450" dirty="0"/>
          </a:p>
        </p:txBody>
      </p:sp>
      <p:sp>
        <p:nvSpPr>
          <p:cNvPr id="6" name="TextBox 5">
            <a:extLst>
              <a:ext uri="{FF2B5EF4-FFF2-40B4-BE49-F238E27FC236}">
                <a16:creationId xmlns:a16="http://schemas.microsoft.com/office/drawing/2014/main" id="{B8C998CD-7D48-6094-19F3-D3B2F268B6BA}"/>
              </a:ext>
            </a:extLst>
          </p:cNvPr>
          <p:cNvSpPr txBox="1"/>
          <p:nvPr/>
        </p:nvSpPr>
        <p:spPr>
          <a:xfrm>
            <a:off x="455548" y="1950098"/>
            <a:ext cx="6783356" cy="3139321"/>
          </a:xfrm>
          <a:prstGeom prst="rect">
            <a:avLst/>
          </a:prstGeom>
          <a:noFill/>
        </p:spPr>
        <p:txBody>
          <a:bodyPr wrap="square" rtlCol="0">
            <a:spAutoFit/>
          </a:bodyPr>
          <a:lstStyle/>
          <a:p>
            <a:r>
              <a:rPr lang="en-US" b="1" dirty="0"/>
              <a:t>Introduction</a:t>
            </a:r>
          </a:p>
          <a:p>
            <a:r>
              <a:rPr lang="en-US" dirty="0"/>
              <a:t>The JQ6500 MP3 module is a hardware decoder that integrates MP3 and WMV playback.</a:t>
            </a:r>
          </a:p>
          <a:p>
            <a:r>
              <a:rPr lang="en-US" dirty="0"/>
              <a:t>It supports TF card driver, SPI flash update, and FAT16/FAT32 file systems.</a:t>
            </a:r>
          </a:p>
          <a:p>
            <a:endParaRPr lang="en-US" dirty="0"/>
          </a:p>
          <a:p>
            <a:r>
              <a:rPr lang="en-US" b="1" dirty="0"/>
              <a:t>Features</a:t>
            </a:r>
          </a:p>
          <a:p>
            <a:r>
              <a:rPr lang="en-US" dirty="0"/>
              <a:t>Supports various sampling rates, 24-bit DAC output, and 30 levels of volume adjustment.</a:t>
            </a:r>
          </a:p>
          <a:p>
            <a:r>
              <a:rPr lang="en-US" dirty="0"/>
              <a:t>It can play specific music through serial commands and supports inter-cut announcements.</a:t>
            </a:r>
          </a:p>
        </p:txBody>
      </p:sp>
    </p:spTree>
    <p:extLst>
      <p:ext uri="{BB962C8B-B14F-4D97-AF65-F5344CB8AC3E}">
        <p14:creationId xmlns:p14="http://schemas.microsoft.com/office/powerpoint/2010/main" val="269546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762125"/>
          </a:xfrm>
          <a:prstGeom prst="rect">
            <a:avLst/>
          </a:prstGeom>
        </p:spPr>
      </p:pic>
      <p:sp>
        <p:nvSpPr>
          <p:cNvPr id="3" name="Text 0"/>
          <p:cNvSpPr/>
          <p:nvPr/>
        </p:nvSpPr>
        <p:spPr>
          <a:xfrm>
            <a:off x="493316" y="2149772"/>
            <a:ext cx="3938389" cy="440532"/>
          </a:xfrm>
          <a:prstGeom prst="rect">
            <a:avLst/>
          </a:prstGeom>
          <a:noFill/>
          <a:ln/>
        </p:spPr>
        <p:txBody>
          <a:bodyPr wrap="none" lIns="0" tIns="0" rIns="0" bIns="0" rtlCol="0" anchor="t"/>
          <a:lstStyle/>
          <a:p>
            <a:pPr>
              <a:lnSpc>
                <a:spcPts val="3458"/>
              </a:lnSpc>
            </a:pPr>
            <a:r>
              <a:rPr lang="en-US" sz="2750" dirty="0">
                <a:solidFill>
                  <a:srgbClr val="233E32"/>
                </a:solidFill>
                <a:latin typeface="Alice" pitchFamily="34" charset="0"/>
                <a:ea typeface="Alice" pitchFamily="34" charset="-122"/>
                <a:cs typeface="Alice" pitchFamily="34" charset="-120"/>
              </a:rPr>
              <a:t>Electrical Characteristics</a:t>
            </a:r>
            <a:endParaRPr lang="en-US" sz="2750" dirty="0"/>
          </a:p>
        </p:txBody>
      </p:sp>
      <p:sp>
        <p:nvSpPr>
          <p:cNvPr id="4" name="Shape 1"/>
          <p:cNvSpPr/>
          <p:nvPr/>
        </p:nvSpPr>
        <p:spPr>
          <a:xfrm>
            <a:off x="493316" y="2801739"/>
            <a:ext cx="11205369" cy="3678337"/>
          </a:xfrm>
          <a:prstGeom prst="roundRect">
            <a:avLst>
              <a:gd name="adj" fmla="val 575"/>
            </a:avLst>
          </a:prstGeom>
          <a:noFill/>
          <a:ln w="7620">
            <a:solidFill>
              <a:srgbClr val="000000">
                <a:alpha val="8000"/>
              </a:srgbClr>
            </a:solidFill>
            <a:prstDash val="solid"/>
          </a:ln>
        </p:spPr>
      </p:sp>
      <p:sp>
        <p:nvSpPr>
          <p:cNvPr id="5" name="Shape 2"/>
          <p:cNvSpPr/>
          <p:nvPr/>
        </p:nvSpPr>
        <p:spPr>
          <a:xfrm>
            <a:off x="499666" y="2808089"/>
            <a:ext cx="11192669" cy="407293"/>
          </a:xfrm>
          <a:prstGeom prst="rect">
            <a:avLst/>
          </a:prstGeom>
          <a:solidFill>
            <a:srgbClr val="FFFFFF">
              <a:alpha val="4000"/>
            </a:srgbClr>
          </a:solidFill>
          <a:ln/>
        </p:spPr>
      </p:sp>
      <p:sp>
        <p:nvSpPr>
          <p:cNvPr id="6" name="Text 3"/>
          <p:cNvSpPr/>
          <p:nvPr/>
        </p:nvSpPr>
        <p:spPr>
          <a:xfrm>
            <a:off x="640557" y="2898974"/>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MP3 File Format</a:t>
            </a:r>
            <a:endParaRPr lang="en-US" sz="1083" dirty="0"/>
          </a:p>
        </p:txBody>
      </p:sp>
      <p:sp>
        <p:nvSpPr>
          <p:cNvPr id="7" name="Text 4"/>
          <p:cNvSpPr/>
          <p:nvPr/>
        </p:nvSpPr>
        <p:spPr>
          <a:xfrm>
            <a:off x="6240066" y="2898974"/>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Supports all bit rates 11172-3 and ISO13813-3 layer3 audio decoding.</a:t>
            </a:r>
            <a:endParaRPr lang="en-US" sz="1083" dirty="0"/>
          </a:p>
        </p:txBody>
      </p:sp>
      <p:sp>
        <p:nvSpPr>
          <p:cNvPr id="8" name="Shape 5"/>
          <p:cNvSpPr/>
          <p:nvPr/>
        </p:nvSpPr>
        <p:spPr>
          <a:xfrm>
            <a:off x="499666" y="3215382"/>
            <a:ext cx="11192669" cy="407293"/>
          </a:xfrm>
          <a:prstGeom prst="rect">
            <a:avLst/>
          </a:prstGeom>
          <a:solidFill>
            <a:srgbClr val="000000">
              <a:alpha val="4000"/>
            </a:srgbClr>
          </a:solidFill>
          <a:ln/>
        </p:spPr>
      </p:sp>
      <p:sp>
        <p:nvSpPr>
          <p:cNvPr id="9" name="Text 6"/>
          <p:cNvSpPr/>
          <p:nvPr/>
        </p:nvSpPr>
        <p:spPr>
          <a:xfrm>
            <a:off x="640557" y="3306267"/>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Sampling Rate</a:t>
            </a:r>
            <a:endParaRPr lang="en-US" sz="1083" dirty="0"/>
          </a:p>
        </p:txBody>
      </p:sp>
      <p:sp>
        <p:nvSpPr>
          <p:cNvPr id="10" name="Text 7"/>
          <p:cNvSpPr/>
          <p:nvPr/>
        </p:nvSpPr>
        <p:spPr>
          <a:xfrm>
            <a:off x="6240066" y="3306267"/>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Supports 8/11.025/12/16/22.05/24/32/44.1/48 KHz.</a:t>
            </a:r>
            <a:endParaRPr lang="en-US" sz="1083" dirty="0"/>
          </a:p>
        </p:txBody>
      </p:sp>
      <p:sp>
        <p:nvSpPr>
          <p:cNvPr id="11" name="Shape 8"/>
          <p:cNvSpPr/>
          <p:nvPr/>
        </p:nvSpPr>
        <p:spPr>
          <a:xfrm>
            <a:off x="499666" y="3622675"/>
            <a:ext cx="11192669" cy="407293"/>
          </a:xfrm>
          <a:prstGeom prst="rect">
            <a:avLst/>
          </a:prstGeom>
          <a:solidFill>
            <a:srgbClr val="FFFFFF">
              <a:alpha val="4000"/>
            </a:srgbClr>
          </a:solidFill>
          <a:ln/>
        </p:spPr>
      </p:sp>
      <p:sp>
        <p:nvSpPr>
          <p:cNvPr id="12" name="Text 9"/>
          <p:cNvSpPr/>
          <p:nvPr/>
        </p:nvSpPr>
        <p:spPr>
          <a:xfrm>
            <a:off x="640557" y="3713560"/>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UART Interface</a:t>
            </a:r>
            <a:endParaRPr lang="en-US" sz="1083" dirty="0"/>
          </a:p>
        </p:txBody>
      </p:sp>
      <p:sp>
        <p:nvSpPr>
          <p:cNvPr id="13" name="Text 10"/>
          <p:cNvSpPr/>
          <p:nvPr/>
        </p:nvSpPr>
        <p:spPr>
          <a:xfrm>
            <a:off x="6240066" y="3713560"/>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Standard serial port, TTL level, baud rate configurable.</a:t>
            </a:r>
            <a:endParaRPr lang="en-US" sz="1083" dirty="0"/>
          </a:p>
        </p:txBody>
      </p:sp>
      <p:sp>
        <p:nvSpPr>
          <p:cNvPr id="14" name="Shape 11"/>
          <p:cNvSpPr/>
          <p:nvPr/>
        </p:nvSpPr>
        <p:spPr>
          <a:xfrm>
            <a:off x="499666" y="4029969"/>
            <a:ext cx="11192669" cy="407293"/>
          </a:xfrm>
          <a:prstGeom prst="rect">
            <a:avLst/>
          </a:prstGeom>
          <a:solidFill>
            <a:srgbClr val="000000">
              <a:alpha val="4000"/>
            </a:srgbClr>
          </a:solidFill>
          <a:ln/>
        </p:spPr>
      </p:sp>
      <p:sp>
        <p:nvSpPr>
          <p:cNvPr id="15" name="Text 12"/>
          <p:cNvSpPr/>
          <p:nvPr/>
        </p:nvSpPr>
        <p:spPr>
          <a:xfrm>
            <a:off x="640557" y="4120853"/>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Input Voltage</a:t>
            </a:r>
            <a:endParaRPr lang="en-US" sz="1083" dirty="0"/>
          </a:p>
        </p:txBody>
      </p:sp>
      <p:sp>
        <p:nvSpPr>
          <p:cNvPr id="16" name="Text 13"/>
          <p:cNvSpPr/>
          <p:nvPr/>
        </p:nvSpPr>
        <p:spPr>
          <a:xfrm>
            <a:off x="6240066" y="4120853"/>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Power supply 3.5V-5V; optimum value 4.2V.</a:t>
            </a:r>
            <a:endParaRPr lang="en-US" sz="1083" dirty="0"/>
          </a:p>
        </p:txBody>
      </p:sp>
      <p:sp>
        <p:nvSpPr>
          <p:cNvPr id="17" name="Shape 14"/>
          <p:cNvSpPr/>
          <p:nvPr/>
        </p:nvSpPr>
        <p:spPr>
          <a:xfrm>
            <a:off x="499666" y="4437261"/>
            <a:ext cx="11192669" cy="407293"/>
          </a:xfrm>
          <a:prstGeom prst="rect">
            <a:avLst/>
          </a:prstGeom>
          <a:solidFill>
            <a:srgbClr val="FFFFFF">
              <a:alpha val="4000"/>
            </a:srgbClr>
          </a:solidFill>
          <a:ln/>
        </p:spPr>
      </p:sp>
      <p:sp>
        <p:nvSpPr>
          <p:cNvPr id="18" name="Text 15"/>
          <p:cNvSpPr/>
          <p:nvPr/>
        </p:nvSpPr>
        <p:spPr>
          <a:xfrm>
            <a:off x="640557" y="4528146"/>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Rated Current</a:t>
            </a:r>
            <a:endParaRPr lang="en-US" sz="1083" dirty="0"/>
          </a:p>
        </p:txBody>
      </p:sp>
      <p:sp>
        <p:nvSpPr>
          <p:cNvPr id="19" name="Text 16"/>
          <p:cNvSpPr/>
          <p:nvPr/>
        </p:nvSpPr>
        <p:spPr>
          <a:xfrm>
            <a:off x="6240066" y="4528146"/>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20mA.</a:t>
            </a:r>
            <a:endParaRPr lang="en-US" sz="1083" dirty="0"/>
          </a:p>
        </p:txBody>
      </p:sp>
      <p:sp>
        <p:nvSpPr>
          <p:cNvPr id="20" name="Shape 17"/>
          <p:cNvSpPr/>
          <p:nvPr/>
        </p:nvSpPr>
        <p:spPr>
          <a:xfrm>
            <a:off x="499666" y="4844554"/>
            <a:ext cx="11192669" cy="407293"/>
          </a:xfrm>
          <a:prstGeom prst="rect">
            <a:avLst/>
          </a:prstGeom>
          <a:solidFill>
            <a:srgbClr val="000000">
              <a:alpha val="4000"/>
            </a:srgbClr>
          </a:solidFill>
          <a:ln/>
        </p:spPr>
      </p:sp>
      <p:sp>
        <p:nvSpPr>
          <p:cNvPr id="21" name="Text 18"/>
          <p:cNvSpPr/>
          <p:nvPr/>
        </p:nvSpPr>
        <p:spPr>
          <a:xfrm>
            <a:off x="640557" y="4935439"/>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Size</a:t>
            </a:r>
            <a:endParaRPr lang="en-US" sz="1083" dirty="0"/>
          </a:p>
        </p:txBody>
      </p:sp>
      <p:sp>
        <p:nvSpPr>
          <p:cNvPr id="22" name="Text 19"/>
          <p:cNvSpPr/>
          <p:nvPr/>
        </p:nvSpPr>
        <p:spPr>
          <a:xfrm>
            <a:off x="6240066" y="4935439"/>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Standard DIP16 package.</a:t>
            </a:r>
            <a:endParaRPr lang="en-US" sz="1083" dirty="0"/>
          </a:p>
        </p:txBody>
      </p:sp>
      <p:sp>
        <p:nvSpPr>
          <p:cNvPr id="23" name="Shape 20"/>
          <p:cNvSpPr/>
          <p:nvPr/>
        </p:nvSpPr>
        <p:spPr>
          <a:xfrm>
            <a:off x="499666" y="5251847"/>
            <a:ext cx="11192669" cy="407293"/>
          </a:xfrm>
          <a:prstGeom prst="rect">
            <a:avLst/>
          </a:prstGeom>
          <a:solidFill>
            <a:srgbClr val="FFFFFF">
              <a:alpha val="4000"/>
            </a:srgbClr>
          </a:solidFill>
          <a:ln/>
        </p:spPr>
      </p:sp>
      <p:sp>
        <p:nvSpPr>
          <p:cNvPr id="24" name="Text 21"/>
          <p:cNvSpPr/>
          <p:nvPr/>
        </p:nvSpPr>
        <p:spPr>
          <a:xfrm>
            <a:off x="640557" y="5342732"/>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Speaker Power</a:t>
            </a:r>
            <a:endParaRPr lang="en-US" sz="1083" dirty="0"/>
          </a:p>
        </p:txBody>
      </p:sp>
      <p:sp>
        <p:nvSpPr>
          <p:cNvPr id="25" name="Text 22"/>
          <p:cNvSpPr/>
          <p:nvPr/>
        </p:nvSpPr>
        <p:spPr>
          <a:xfrm>
            <a:off x="6240066" y="5342732"/>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8 ohm / 3W.</a:t>
            </a:r>
            <a:endParaRPr lang="en-US" sz="1083" dirty="0"/>
          </a:p>
        </p:txBody>
      </p:sp>
      <p:sp>
        <p:nvSpPr>
          <p:cNvPr id="26" name="Shape 23"/>
          <p:cNvSpPr/>
          <p:nvPr/>
        </p:nvSpPr>
        <p:spPr>
          <a:xfrm>
            <a:off x="499666" y="5659140"/>
            <a:ext cx="11192669" cy="407293"/>
          </a:xfrm>
          <a:prstGeom prst="rect">
            <a:avLst/>
          </a:prstGeom>
          <a:solidFill>
            <a:srgbClr val="000000">
              <a:alpha val="4000"/>
            </a:srgbClr>
          </a:solidFill>
          <a:ln/>
        </p:spPr>
      </p:sp>
      <p:sp>
        <p:nvSpPr>
          <p:cNvPr id="27" name="Text 24"/>
          <p:cNvSpPr/>
          <p:nvPr/>
        </p:nvSpPr>
        <p:spPr>
          <a:xfrm>
            <a:off x="640557" y="5750025"/>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Operating Temperature</a:t>
            </a:r>
            <a:endParaRPr lang="en-US" sz="1083" dirty="0"/>
          </a:p>
        </p:txBody>
      </p:sp>
      <p:sp>
        <p:nvSpPr>
          <p:cNvPr id="28" name="Text 25"/>
          <p:cNvSpPr/>
          <p:nvPr/>
        </p:nvSpPr>
        <p:spPr>
          <a:xfrm>
            <a:off x="6240066" y="5750025"/>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-40°C~80°C.</a:t>
            </a:r>
            <a:endParaRPr lang="en-US" sz="1083" dirty="0"/>
          </a:p>
        </p:txBody>
      </p:sp>
      <p:sp>
        <p:nvSpPr>
          <p:cNvPr id="29" name="Shape 26"/>
          <p:cNvSpPr/>
          <p:nvPr/>
        </p:nvSpPr>
        <p:spPr>
          <a:xfrm>
            <a:off x="499666" y="6066433"/>
            <a:ext cx="11192669" cy="407293"/>
          </a:xfrm>
          <a:prstGeom prst="rect">
            <a:avLst/>
          </a:prstGeom>
          <a:solidFill>
            <a:srgbClr val="FFFFFF">
              <a:alpha val="4000"/>
            </a:srgbClr>
          </a:solidFill>
          <a:ln/>
        </p:spPr>
      </p:sp>
      <p:sp>
        <p:nvSpPr>
          <p:cNvPr id="30" name="Text 27"/>
          <p:cNvSpPr/>
          <p:nvPr/>
        </p:nvSpPr>
        <p:spPr>
          <a:xfrm>
            <a:off x="640557" y="6157318"/>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Humidity</a:t>
            </a:r>
            <a:endParaRPr lang="en-US" sz="1083" dirty="0"/>
          </a:p>
        </p:txBody>
      </p:sp>
      <p:sp>
        <p:nvSpPr>
          <p:cNvPr id="31" name="Text 28"/>
          <p:cNvSpPr/>
          <p:nvPr/>
        </p:nvSpPr>
        <p:spPr>
          <a:xfrm>
            <a:off x="6240066" y="6157318"/>
            <a:ext cx="5311378" cy="225524"/>
          </a:xfrm>
          <a:prstGeom prst="rect">
            <a:avLst/>
          </a:prstGeom>
          <a:noFill/>
          <a:ln/>
        </p:spPr>
        <p:txBody>
          <a:bodyPr wrap="none" lIns="0" tIns="0" rIns="0" bIns="0" rtlCol="0" anchor="t"/>
          <a:lstStyle/>
          <a:p>
            <a:pPr>
              <a:lnSpc>
                <a:spcPts val="1750"/>
              </a:lnSpc>
            </a:pPr>
            <a:r>
              <a:rPr lang="en-US" sz="1083" dirty="0">
                <a:solidFill>
                  <a:srgbClr val="2C2821"/>
                </a:solidFill>
                <a:latin typeface="Lora" pitchFamily="34" charset="0"/>
                <a:ea typeface="Lora" pitchFamily="34" charset="-122"/>
                <a:cs typeface="Lora" pitchFamily="34" charset="-120"/>
              </a:rPr>
              <a:t>5% ~ 95%.</a:t>
            </a:r>
            <a:endParaRPr lang="en-US" sz="1083" dirty="0"/>
          </a:p>
        </p:txBody>
      </p:sp>
    </p:spTree>
    <p:extLst>
      <p:ext uri="{BB962C8B-B14F-4D97-AF65-F5344CB8AC3E}">
        <p14:creationId xmlns:p14="http://schemas.microsoft.com/office/powerpoint/2010/main" val="70466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599877" y="471785"/>
            <a:ext cx="4285158" cy="535583"/>
          </a:xfrm>
          <a:prstGeom prst="rect">
            <a:avLst/>
          </a:prstGeom>
          <a:noFill/>
          <a:ln/>
        </p:spPr>
        <p:txBody>
          <a:bodyPr wrap="none" lIns="0" tIns="0" rIns="0" bIns="0" rtlCol="0" anchor="t"/>
          <a:lstStyle/>
          <a:p>
            <a:pPr>
              <a:lnSpc>
                <a:spcPts val="4208"/>
              </a:lnSpc>
            </a:pPr>
            <a:r>
              <a:rPr lang="en-US" sz="3333" dirty="0">
                <a:solidFill>
                  <a:srgbClr val="233E32"/>
                </a:solidFill>
                <a:latin typeface="Alice" pitchFamily="34" charset="0"/>
                <a:ea typeface="Alice" pitchFamily="34" charset="-122"/>
                <a:cs typeface="Alice" pitchFamily="34" charset="-120"/>
              </a:rPr>
              <a:t>Pin Description</a:t>
            </a:r>
            <a:endParaRPr lang="en-US" sz="3333" dirty="0"/>
          </a:p>
        </p:txBody>
      </p:sp>
      <p:pic>
        <p:nvPicPr>
          <p:cNvPr id="3" name="Image 0" descr="preencoded.png"/>
          <p:cNvPicPr>
            <a:picLocks noChangeAspect="1"/>
          </p:cNvPicPr>
          <p:nvPr/>
        </p:nvPicPr>
        <p:blipFill>
          <a:blip r:embed="rId3"/>
          <a:stretch>
            <a:fillRect/>
          </a:stretch>
        </p:blipFill>
        <p:spPr>
          <a:xfrm>
            <a:off x="599877" y="1350169"/>
            <a:ext cx="428427" cy="428427"/>
          </a:xfrm>
          <a:prstGeom prst="rect">
            <a:avLst/>
          </a:prstGeom>
        </p:spPr>
      </p:pic>
      <p:sp>
        <p:nvSpPr>
          <p:cNvPr id="4" name="Text 1"/>
          <p:cNvSpPr/>
          <p:nvPr/>
        </p:nvSpPr>
        <p:spPr>
          <a:xfrm>
            <a:off x="599877" y="1949946"/>
            <a:ext cx="2142530" cy="267693"/>
          </a:xfrm>
          <a:prstGeom prst="rect">
            <a:avLst/>
          </a:prstGeom>
          <a:noFill/>
          <a:ln/>
        </p:spPr>
        <p:txBody>
          <a:bodyPr wrap="none" lIns="0" tIns="0" rIns="0" bIns="0" rtlCol="0" anchor="t"/>
          <a:lstStyle/>
          <a:p>
            <a:pPr>
              <a:lnSpc>
                <a:spcPts val="2083"/>
              </a:lnSpc>
            </a:pPr>
            <a:r>
              <a:rPr lang="en-US" sz="1667" dirty="0">
                <a:solidFill>
                  <a:srgbClr val="2C2821"/>
                </a:solidFill>
                <a:latin typeface="Alice" pitchFamily="34" charset="0"/>
                <a:ea typeface="Alice" pitchFamily="34" charset="-122"/>
                <a:cs typeface="Alice" pitchFamily="34" charset="-120"/>
              </a:rPr>
              <a:t>K1-K5</a:t>
            </a:r>
            <a:endParaRPr lang="en-US" sz="1667" dirty="0"/>
          </a:p>
        </p:txBody>
      </p:sp>
      <p:sp>
        <p:nvSpPr>
          <p:cNvPr id="5" name="Text 2"/>
          <p:cNvSpPr/>
          <p:nvPr/>
        </p:nvSpPr>
        <p:spPr>
          <a:xfrm>
            <a:off x="599877" y="2320430"/>
            <a:ext cx="2555181" cy="274241"/>
          </a:xfrm>
          <a:prstGeom prst="rect">
            <a:avLst/>
          </a:prstGeom>
          <a:noFill/>
          <a:ln/>
        </p:spPr>
        <p:txBody>
          <a:bodyPr wrap="none" lIns="0" tIns="0" rIns="0" bIns="0" rtlCol="0" anchor="t"/>
          <a:lstStyle/>
          <a:p>
            <a:pPr>
              <a:lnSpc>
                <a:spcPts val="2125"/>
              </a:lnSpc>
            </a:pPr>
            <a:r>
              <a:rPr lang="en-US" sz="1333" dirty="0">
                <a:solidFill>
                  <a:srgbClr val="2C2821"/>
                </a:solidFill>
                <a:latin typeface="Lora" pitchFamily="34" charset="0"/>
                <a:ea typeface="Lora" pitchFamily="34" charset="-122"/>
                <a:cs typeface="Lora" pitchFamily="34" charset="-120"/>
              </a:rPr>
              <a:t>Audio output pins.</a:t>
            </a:r>
            <a:endParaRPr lang="en-US" sz="1333" dirty="0"/>
          </a:p>
        </p:txBody>
      </p:sp>
      <p:pic>
        <p:nvPicPr>
          <p:cNvPr id="6" name="Image 1" descr="preencoded.png"/>
          <p:cNvPicPr>
            <a:picLocks noChangeAspect="1"/>
          </p:cNvPicPr>
          <p:nvPr/>
        </p:nvPicPr>
        <p:blipFill>
          <a:blip r:embed="rId4"/>
          <a:stretch>
            <a:fillRect/>
          </a:stretch>
        </p:blipFill>
        <p:spPr>
          <a:xfrm>
            <a:off x="3412132" y="1350169"/>
            <a:ext cx="428427" cy="428427"/>
          </a:xfrm>
          <a:prstGeom prst="rect">
            <a:avLst/>
          </a:prstGeom>
        </p:spPr>
      </p:pic>
      <p:sp>
        <p:nvSpPr>
          <p:cNvPr id="7" name="Text 3"/>
          <p:cNvSpPr/>
          <p:nvPr/>
        </p:nvSpPr>
        <p:spPr>
          <a:xfrm>
            <a:off x="3412133" y="1949946"/>
            <a:ext cx="2142530" cy="267693"/>
          </a:xfrm>
          <a:prstGeom prst="rect">
            <a:avLst/>
          </a:prstGeom>
          <a:noFill/>
          <a:ln/>
        </p:spPr>
        <p:txBody>
          <a:bodyPr wrap="none" lIns="0" tIns="0" rIns="0" bIns="0" rtlCol="0" anchor="t"/>
          <a:lstStyle/>
          <a:p>
            <a:pPr>
              <a:lnSpc>
                <a:spcPts val="2083"/>
              </a:lnSpc>
            </a:pPr>
            <a:r>
              <a:rPr lang="en-US" sz="1667" dirty="0">
                <a:solidFill>
                  <a:srgbClr val="2C2821"/>
                </a:solidFill>
                <a:latin typeface="Alice" pitchFamily="34" charset="0"/>
                <a:ea typeface="Alice" pitchFamily="34" charset="-122"/>
                <a:cs typeface="Alice" pitchFamily="34" charset="-120"/>
              </a:rPr>
              <a:t>SGND</a:t>
            </a:r>
            <a:endParaRPr lang="en-US" sz="1667" dirty="0"/>
          </a:p>
        </p:txBody>
      </p:sp>
      <p:sp>
        <p:nvSpPr>
          <p:cNvPr id="8" name="Text 4"/>
          <p:cNvSpPr/>
          <p:nvPr/>
        </p:nvSpPr>
        <p:spPr>
          <a:xfrm>
            <a:off x="3412133" y="2320430"/>
            <a:ext cx="2555280" cy="274241"/>
          </a:xfrm>
          <a:prstGeom prst="rect">
            <a:avLst/>
          </a:prstGeom>
          <a:noFill/>
          <a:ln/>
        </p:spPr>
        <p:txBody>
          <a:bodyPr wrap="none" lIns="0" tIns="0" rIns="0" bIns="0" rtlCol="0" anchor="t"/>
          <a:lstStyle/>
          <a:p>
            <a:pPr>
              <a:lnSpc>
                <a:spcPts val="2125"/>
              </a:lnSpc>
            </a:pPr>
            <a:r>
              <a:rPr lang="en-US" sz="1333" dirty="0">
                <a:solidFill>
                  <a:srgbClr val="2C2821"/>
                </a:solidFill>
                <a:latin typeface="Lora" pitchFamily="34" charset="0"/>
                <a:ea typeface="Lora" pitchFamily="34" charset="-122"/>
                <a:cs typeface="Lora" pitchFamily="34" charset="-120"/>
              </a:rPr>
              <a:t>Ground pin.</a:t>
            </a:r>
            <a:endParaRPr lang="en-US" sz="1333" dirty="0"/>
          </a:p>
        </p:txBody>
      </p:sp>
      <p:pic>
        <p:nvPicPr>
          <p:cNvPr id="9" name="Image 2" descr="preencoded.png"/>
          <p:cNvPicPr>
            <a:picLocks noChangeAspect="1"/>
          </p:cNvPicPr>
          <p:nvPr/>
        </p:nvPicPr>
        <p:blipFill>
          <a:blip r:embed="rId5"/>
          <a:stretch>
            <a:fillRect/>
          </a:stretch>
        </p:blipFill>
        <p:spPr>
          <a:xfrm>
            <a:off x="6224488" y="1350169"/>
            <a:ext cx="428427" cy="428427"/>
          </a:xfrm>
          <a:prstGeom prst="rect">
            <a:avLst/>
          </a:prstGeom>
        </p:spPr>
      </p:pic>
      <p:sp>
        <p:nvSpPr>
          <p:cNvPr id="10" name="Text 5"/>
          <p:cNvSpPr/>
          <p:nvPr/>
        </p:nvSpPr>
        <p:spPr>
          <a:xfrm>
            <a:off x="6224488" y="1949946"/>
            <a:ext cx="2142530" cy="267693"/>
          </a:xfrm>
          <a:prstGeom prst="rect">
            <a:avLst/>
          </a:prstGeom>
          <a:noFill/>
          <a:ln/>
        </p:spPr>
        <p:txBody>
          <a:bodyPr wrap="none" lIns="0" tIns="0" rIns="0" bIns="0" rtlCol="0" anchor="t"/>
          <a:lstStyle/>
          <a:p>
            <a:pPr>
              <a:lnSpc>
                <a:spcPts val="2083"/>
              </a:lnSpc>
            </a:pPr>
            <a:r>
              <a:rPr lang="en-US" sz="1667" dirty="0">
                <a:solidFill>
                  <a:srgbClr val="2C2821"/>
                </a:solidFill>
                <a:latin typeface="Alice" pitchFamily="34" charset="0"/>
                <a:ea typeface="Alice" pitchFamily="34" charset="-122"/>
                <a:cs typeface="Alice" pitchFamily="34" charset="-120"/>
              </a:rPr>
              <a:t>ADKEY</a:t>
            </a:r>
            <a:endParaRPr lang="en-US" sz="1667" dirty="0"/>
          </a:p>
        </p:txBody>
      </p:sp>
      <p:sp>
        <p:nvSpPr>
          <p:cNvPr id="11" name="Text 6"/>
          <p:cNvSpPr/>
          <p:nvPr/>
        </p:nvSpPr>
        <p:spPr>
          <a:xfrm>
            <a:off x="6224488" y="2320430"/>
            <a:ext cx="2555280" cy="274241"/>
          </a:xfrm>
          <a:prstGeom prst="rect">
            <a:avLst/>
          </a:prstGeom>
          <a:noFill/>
          <a:ln/>
        </p:spPr>
        <p:txBody>
          <a:bodyPr wrap="none" lIns="0" tIns="0" rIns="0" bIns="0" rtlCol="0" anchor="t"/>
          <a:lstStyle/>
          <a:p>
            <a:pPr>
              <a:lnSpc>
                <a:spcPts val="2125"/>
              </a:lnSpc>
            </a:pPr>
            <a:r>
              <a:rPr lang="en-US" sz="1333" dirty="0">
                <a:solidFill>
                  <a:srgbClr val="2C2821"/>
                </a:solidFill>
                <a:latin typeface="Lora" pitchFamily="34" charset="0"/>
                <a:ea typeface="Lora" pitchFamily="34" charset="-122"/>
                <a:cs typeface="Lora" pitchFamily="34" charset="-120"/>
              </a:rPr>
              <a:t>AD port pin.</a:t>
            </a:r>
            <a:endParaRPr lang="en-US" sz="1333" dirty="0"/>
          </a:p>
        </p:txBody>
      </p:sp>
      <p:pic>
        <p:nvPicPr>
          <p:cNvPr id="12" name="Image 3" descr="preencoded.png"/>
          <p:cNvPicPr>
            <a:picLocks noChangeAspect="1"/>
          </p:cNvPicPr>
          <p:nvPr/>
        </p:nvPicPr>
        <p:blipFill>
          <a:blip r:embed="rId6"/>
          <a:stretch>
            <a:fillRect/>
          </a:stretch>
        </p:blipFill>
        <p:spPr>
          <a:xfrm>
            <a:off x="9036844" y="1350169"/>
            <a:ext cx="428427" cy="428427"/>
          </a:xfrm>
          <a:prstGeom prst="rect">
            <a:avLst/>
          </a:prstGeom>
        </p:spPr>
      </p:pic>
      <p:sp>
        <p:nvSpPr>
          <p:cNvPr id="13" name="Text 7"/>
          <p:cNvSpPr/>
          <p:nvPr/>
        </p:nvSpPr>
        <p:spPr>
          <a:xfrm>
            <a:off x="9036844" y="1949946"/>
            <a:ext cx="2142530" cy="267693"/>
          </a:xfrm>
          <a:prstGeom prst="rect">
            <a:avLst/>
          </a:prstGeom>
          <a:noFill/>
          <a:ln/>
        </p:spPr>
        <p:txBody>
          <a:bodyPr wrap="none" lIns="0" tIns="0" rIns="0" bIns="0" rtlCol="0" anchor="t"/>
          <a:lstStyle/>
          <a:p>
            <a:pPr>
              <a:lnSpc>
                <a:spcPts val="2083"/>
              </a:lnSpc>
            </a:pPr>
            <a:r>
              <a:rPr lang="en-US" sz="1667" dirty="0">
                <a:solidFill>
                  <a:srgbClr val="2C2821"/>
                </a:solidFill>
                <a:latin typeface="Alice" pitchFamily="34" charset="0"/>
                <a:ea typeface="Alice" pitchFamily="34" charset="-122"/>
                <a:cs typeface="Alice" pitchFamily="34" charset="-120"/>
              </a:rPr>
              <a:t>BUSY</a:t>
            </a:r>
            <a:endParaRPr lang="en-US" sz="1667" dirty="0"/>
          </a:p>
        </p:txBody>
      </p:sp>
      <p:sp>
        <p:nvSpPr>
          <p:cNvPr id="14" name="Text 8"/>
          <p:cNvSpPr/>
          <p:nvPr/>
        </p:nvSpPr>
        <p:spPr>
          <a:xfrm>
            <a:off x="9036844" y="2320430"/>
            <a:ext cx="2555280" cy="274241"/>
          </a:xfrm>
          <a:prstGeom prst="rect">
            <a:avLst/>
          </a:prstGeom>
          <a:noFill/>
          <a:ln/>
        </p:spPr>
        <p:txBody>
          <a:bodyPr wrap="none" lIns="0" tIns="0" rIns="0" bIns="0" rtlCol="0" anchor="t"/>
          <a:lstStyle/>
          <a:p>
            <a:pPr>
              <a:lnSpc>
                <a:spcPts val="2125"/>
              </a:lnSpc>
            </a:pPr>
            <a:r>
              <a:rPr lang="en-US" sz="1333" dirty="0">
                <a:solidFill>
                  <a:srgbClr val="2C2821"/>
                </a:solidFill>
                <a:latin typeface="Lora" pitchFamily="34" charset="0"/>
                <a:ea typeface="Lora" pitchFamily="34" charset="-122"/>
                <a:cs typeface="Lora" pitchFamily="34" charset="-120"/>
              </a:rPr>
              <a:t>Play indicator pin.</a:t>
            </a:r>
            <a:endParaRPr lang="en-US" sz="1333" dirty="0"/>
          </a:p>
        </p:txBody>
      </p:sp>
      <p:pic>
        <p:nvPicPr>
          <p:cNvPr id="15" name="Image 4" descr="preencoded.png"/>
          <p:cNvPicPr>
            <a:picLocks noChangeAspect="1"/>
          </p:cNvPicPr>
          <p:nvPr/>
        </p:nvPicPr>
        <p:blipFill>
          <a:blip r:embed="rId7"/>
          <a:stretch>
            <a:fillRect/>
          </a:stretch>
        </p:blipFill>
        <p:spPr>
          <a:xfrm>
            <a:off x="599877" y="3108821"/>
            <a:ext cx="428427" cy="428427"/>
          </a:xfrm>
          <a:prstGeom prst="rect">
            <a:avLst/>
          </a:prstGeom>
        </p:spPr>
      </p:pic>
      <p:sp>
        <p:nvSpPr>
          <p:cNvPr id="16" name="Text 9"/>
          <p:cNvSpPr/>
          <p:nvPr/>
        </p:nvSpPr>
        <p:spPr>
          <a:xfrm>
            <a:off x="599877" y="3708599"/>
            <a:ext cx="2142530" cy="267693"/>
          </a:xfrm>
          <a:prstGeom prst="rect">
            <a:avLst/>
          </a:prstGeom>
          <a:noFill/>
          <a:ln/>
        </p:spPr>
        <p:txBody>
          <a:bodyPr wrap="none" lIns="0" tIns="0" rIns="0" bIns="0" rtlCol="0" anchor="t"/>
          <a:lstStyle/>
          <a:p>
            <a:pPr>
              <a:lnSpc>
                <a:spcPts val="2083"/>
              </a:lnSpc>
            </a:pPr>
            <a:r>
              <a:rPr lang="en-US" sz="1667" dirty="0">
                <a:solidFill>
                  <a:srgbClr val="2C2821"/>
                </a:solidFill>
                <a:latin typeface="Alice" pitchFamily="34" charset="0"/>
                <a:ea typeface="Alice" pitchFamily="34" charset="-122"/>
                <a:cs typeface="Alice" pitchFamily="34" charset="-120"/>
              </a:rPr>
              <a:t>TX UART</a:t>
            </a:r>
            <a:endParaRPr lang="en-US" sz="1667" dirty="0"/>
          </a:p>
        </p:txBody>
      </p:sp>
      <p:sp>
        <p:nvSpPr>
          <p:cNvPr id="17" name="Text 10"/>
          <p:cNvSpPr/>
          <p:nvPr/>
        </p:nvSpPr>
        <p:spPr>
          <a:xfrm>
            <a:off x="599877" y="4079081"/>
            <a:ext cx="2555181" cy="274241"/>
          </a:xfrm>
          <a:prstGeom prst="rect">
            <a:avLst/>
          </a:prstGeom>
          <a:noFill/>
          <a:ln/>
        </p:spPr>
        <p:txBody>
          <a:bodyPr wrap="none" lIns="0" tIns="0" rIns="0" bIns="0" rtlCol="0" anchor="t"/>
          <a:lstStyle/>
          <a:p>
            <a:pPr>
              <a:lnSpc>
                <a:spcPts val="2125"/>
              </a:lnSpc>
            </a:pPr>
            <a:r>
              <a:rPr lang="en-US" sz="1333" dirty="0">
                <a:solidFill>
                  <a:srgbClr val="2C2821"/>
                </a:solidFill>
                <a:latin typeface="Lora" pitchFamily="34" charset="0"/>
                <a:ea typeface="Lora" pitchFamily="34" charset="-122"/>
                <a:cs typeface="Lora" pitchFamily="34" charset="-120"/>
              </a:rPr>
              <a:t>Serial data output pin.</a:t>
            </a:r>
            <a:endParaRPr lang="en-US" sz="1333" dirty="0"/>
          </a:p>
        </p:txBody>
      </p:sp>
      <p:pic>
        <p:nvPicPr>
          <p:cNvPr id="18" name="Image 5" descr="preencoded.png"/>
          <p:cNvPicPr>
            <a:picLocks noChangeAspect="1"/>
          </p:cNvPicPr>
          <p:nvPr/>
        </p:nvPicPr>
        <p:blipFill>
          <a:blip r:embed="rId7"/>
          <a:stretch>
            <a:fillRect/>
          </a:stretch>
        </p:blipFill>
        <p:spPr>
          <a:xfrm>
            <a:off x="3412132" y="3108821"/>
            <a:ext cx="428427" cy="428427"/>
          </a:xfrm>
          <a:prstGeom prst="rect">
            <a:avLst/>
          </a:prstGeom>
        </p:spPr>
      </p:pic>
      <p:sp>
        <p:nvSpPr>
          <p:cNvPr id="19" name="Text 11"/>
          <p:cNvSpPr/>
          <p:nvPr/>
        </p:nvSpPr>
        <p:spPr>
          <a:xfrm>
            <a:off x="3412133" y="3708599"/>
            <a:ext cx="2142530" cy="267693"/>
          </a:xfrm>
          <a:prstGeom prst="rect">
            <a:avLst/>
          </a:prstGeom>
          <a:noFill/>
          <a:ln/>
        </p:spPr>
        <p:txBody>
          <a:bodyPr wrap="none" lIns="0" tIns="0" rIns="0" bIns="0" rtlCol="0" anchor="t"/>
          <a:lstStyle/>
          <a:p>
            <a:pPr>
              <a:lnSpc>
                <a:spcPts val="2083"/>
              </a:lnSpc>
            </a:pPr>
            <a:r>
              <a:rPr lang="en-US" sz="1667" dirty="0">
                <a:solidFill>
                  <a:srgbClr val="2C2821"/>
                </a:solidFill>
                <a:latin typeface="Alice" pitchFamily="34" charset="0"/>
                <a:ea typeface="Alice" pitchFamily="34" charset="-122"/>
                <a:cs typeface="Alice" pitchFamily="34" charset="-120"/>
              </a:rPr>
              <a:t>RX UART</a:t>
            </a:r>
            <a:endParaRPr lang="en-US" sz="1667" dirty="0"/>
          </a:p>
        </p:txBody>
      </p:sp>
      <p:sp>
        <p:nvSpPr>
          <p:cNvPr id="20" name="Text 12"/>
          <p:cNvSpPr/>
          <p:nvPr/>
        </p:nvSpPr>
        <p:spPr>
          <a:xfrm>
            <a:off x="3412133" y="4079081"/>
            <a:ext cx="2555280" cy="274241"/>
          </a:xfrm>
          <a:prstGeom prst="rect">
            <a:avLst/>
          </a:prstGeom>
          <a:noFill/>
          <a:ln/>
        </p:spPr>
        <p:txBody>
          <a:bodyPr wrap="none" lIns="0" tIns="0" rIns="0" bIns="0" rtlCol="0" anchor="t"/>
          <a:lstStyle/>
          <a:p>
            <a:pPr>
              <a:lnSpc>
                <a:spcPts val="2125"/>
              </a:lnSpc>
            </a:pPr>
            <a:r>
              <a:rPr lang="en-US" sz="1333" dirty="0">
                <a:solidFill>
                  <a:srgbClr val="2C2821"/>
                </a:solidFill>
                <a:latin typeface="Lora" pitchFamily="34" charset="0"/>
                <a:ea typeface="Lora" pitchFamily="34" charset="-122"/>
                <a:cs typeface="Lora" pitchFamily="34" charset="-120"/>
              </a:rPr>
              <a:t>Serial data input pin.</a:t>
            </a:r>
            <a:endParaRPr lang="en-US" sz="1333" dirty="0"/>
          </a:p>
        </p:txBody>
      </p:sp>
      <p:pic>
        <p:nvPicPr>
          <p:cNvPr id="21" name="Image 6" descr="preencoded.png"/>
          <p:cNvPicPr>
            <a:picLocks noChangeAspect="1"/>
          </p:cNvPicPr>
          <p:nvPr/>
        </p:nvPicPr>
        <p:blipFill>
          <a:blip r:embed="rId8"/>
          <a:stretch>
            <a:fillRect/>
          </a:stretch>
        </p:blipFill>
        <p:spPr>
          <a:xfrm>
            <a:off x="6224488" y="3108821"/>
            <a:ext cx="428427" cy="428427"/>
          </a:xfrm>
          <a:prstGeom prst="rect">
            <a:avLst/>
          </a:prstGeom>
        </p:spPr>
      </p:pic>
      <p:sp>
        <p:nvSpPr>
          <p:cNvPr id="22" name="Text 13"/>
          <p:cNvSpPr/>
          <p:nvPr/>
        </p:nvSpPr>
        <p:spPr>
          <a:xfrm>
            <a:off x="6224488" y="3708599"/>
            <a:ext cx="2142530" cy="267693"/>
          </a:xfrm>
          <a:prstGeom prst="rect">
            <a:avLst/>
          </a:prstGeom>
          <a:noFill/>
          <a:ln/>
        </p:spPr>
        <p:txBody>
          <a:bodyPr wrap="none" lIns="0" tIns="0" rIns="0" bIns="0" rtlCol="0" anchor="t"/>
          <a:lstStyle/>
          <a:p>
            <a:pPr>
              <a:lnSpc>
                <a:spcPts val="2083"/>
              </a:lnSpc>
            </a:pPr>
            <a:r>
              <a:rPr lang="en-US" sz="1667" dirty="0">
                <a:solidFill>
                  <a:srgbClr val="2C2821"/>
                </a:solidFill>
                <a:latin typeface="Alice" pitchFamily="34" charset="0"/>
                <a:ea typeface="Alice" pitchFamily="34" charset="-122"/>
                <a:cs typeface="Alice" pitchFamily="34" charset="-120"/>
              </a:rPr>
              <a:t>GND</a:t>
            </a:r>
            <a:endParaRPr lang="en-US" sz="1667" dirty="0"/>
          </a:p>
        </p:txBody>
      </p:sp>
      <p:sp>
        <p:nvSpPr>
          <p:cNvPr id="23" name="Text 14"/>
          <p:cNvSpPr/>
          <p:nvPr/>
        </p:nvSpPr>
        <p:spPr>
          <a:xfrm>
            <a:off x="6224488" y="4079081"/>
            <a:ext cx="2555280" cy="274241"/>
          </a:xfrm>
          <a:prstGeom prst="rect">
            <a:avLst/>
          </a:prstGeom>
          <a:noFill/>
          <a:ln/>
        </p:spPr>
        <p:txBody>
          <a:bodyPr wrap="none" lIns="0" tIns="0" rIns="0" bIns="0" rtlCol="0" anchor="t"/>
          <a:lstStyle/>
          <a:p>
            <a:pPr>
              <a:lnSpc>
                <a:spcPts val="2125"/>
              </a:lnSpc>
            </a:pPr>
            <a:r>
              <a:rPr lang="en-US" sz="1333" dirty="0">
                <a:solidFill>
                  <a:srgbClr val="2C2821"/>
                </a:solidFill>
                <a:latin typeface="Lora" pitchFamily="34" charset="0"/>
                <a:ea typeface="Lora" pitchFamily="34" charset="-122"/>
                <a:cs typeface="Lora" pitchFamily="34" charset="-120"/>
              </a:rPr>
              <a:t>Ground pin.</a:t>
            </a:r>
            <a:endParaRPr lang="en-US" sz="1333" dirty="0"/>
          </a:p>
        </p:txBody>
      </p:sp>
      <p:pic>
        <p:nvPicPr>
          <p:cNvPr id="24" name="Image 7" descr="preencoded.png"/>
          <p:cNvPicPr>
            <a:picLocks noChangeAspect="1"/>
          </p:cNvPicPr>
          <p:nvPr/>
        </p:nvPicPr>
        <p:blipFill>
          <a:blip r:embed="rId9"/>
          <a:stretch>
            <a:fillRect/>
          </a:stretch>
        </p:blipFill>
        <p:spPr>
          <a:xfrm>
            <a:off x="9036844" y="3108821"/>
            <a:ext cx="428427" cy="428427"/>
          </a:xfrm>
          <a:prstGeom prst="rect">
            <a:avLst/>
          </a:prstGeom>
        </p:spPr>
      </p:pic>
      <p:sp>
        <p:nvSpPr>
          <p:cNvPr id="25" name="Text 15"/>
          <p:cNvSpPr/>
          <p:nvPr/>
        </p:nvSpPr>
        <p:spPr>
          <a:xfrm>
            <a:off x="9036844" y="3708599"/>
            <a:ext cx="2142530" cy="267693"/>
          </a:xfrm>
          <a:prstGeom prst="rect">
            <a:avLst/>
          </a:prstGeom>
          <a:noFill/>
          <a:ln/>
        </p:spPr>
        <p:txBody>
          <a:bodyPr wrap="none" lIns="0" tIns="0" rIns="0" bIns="0" rtlCol="0" anchor="t"/>
          <a:lstStyle/>
          <a:p>
            <a:pPr>
              <a:lnSpc>
                <a:spcPts val="2083"/>
              </a:lnSpc>
            </a:pPr>
            <a:r>
              <a:rPr lang="en-US" sz="1667" dirty="0">
                <a:solidFill>
                  <a:srgbClr val="2C2821"/>
                </a:solidFill>
                <a:latin typeface="Alice" pitchFamily="34" charset="0"/>
                <a:ea typeface="Alice" pitchFamily="34" charset="-122"/>
                <a:cs typeface="Alice" pitchFamily="34" charset="-120"/>
              </a:rPr>
              <a:t>VCC 5V</a:t>
            </a:r>
            <a:endParaRPr lang="en-US" sz="1667" dirty="0"/>
          </a:p>
        </p:txBody>
      </p:sp>
      <p:sp>
        <p:nvSpPr>
          <p:cNvPr id="26" name="Text 16"/>
          <p:cNvSpPr/>
          <p:nvPr/>
        </p:nvSpPr>
        <p:spPr>
          <a:xfrm>
            <a:off x="9036844" y="4079081"/>
            <a:ext cx="2555280" cy="274241"/>
          </a:xfrm>
          <a:prstGeom prst="rect">
            <a:avLst/>
          </a:prstGeom>
          <a:noFill/>
          <a:ln/>
        </p:spPr>
        <p:txBody>
          <a:bodyPr wrap="none" lIns="0" tIns="0" rIns="0" bIns="0" rtlCol="0" anchor="t"/>
          <a:lstStyle/>
          <a:p>
            <a:pPr>
              <a:lnSpc>
                <a:spcPts val="2125"/>
              </a:lnSpc>
            </a:pPr>
            <a:r>
              <a:rPr lang="en-US" sz="1333" dirty="0">
                <a:solidFill>
                  <a:srgbClr val="2C2821"/>
                </a:solidFill>
                <a:latin typeface="Lora" pitchFamily="34" charset="0"/>
                <a:ea typeface="Lora" pitchFamily="34" charset="-122"/>
                <a:cs typeface="Lora" pitchFamily="34" charset="-120"/>
              </a:rPr>
              <a:t>Power supply pin.</a:t>
            </a:r>
            <a:endParaRPr lang="en-US" sz="1333" dirty="0"/>
          </a:p>
        </p:txBody>
      </p:sp>
      <p:pic>
        <p:nvPicPr>
          <p:cNvPr id="27" name="Image 8" descr="preencoded.png"/>
          <p:cNvPicPr>
            <a:picLocks noChangeAspect="1"/>
          </p:cNvPicPr>
          <p:nvPr/>
        </p:nvPicPr>
        <p:blipFill>
          <a:blip r:embed="rId10"/>
          <a:stretch>
            <a:fillRect/>
          </a:stretch>
        </p:blipFill>
        <p:spPr>
          <a:xfrm>
            <a:off x="599877" y="4867473"/>
            <a:ext cx="428427" cy="428427"/>
          </a:xfrm>
          <a:prstGeom prst="rect">
            <a:avLst/>
          </a:prstGeom>
        </p:spPr>
      </p:pic>
      <p:sp>
        <p:nvSpPr>
          <p:cNvPr id="28" name="Text 17"/>
          <p:cNvSpPr/>
          <p:nvPr/>
        </p:nvSpPr>
        <p:spPr>
          <a:xfrm>
            <a:off x="599877" y="5467251"/>
            <a:ext cx="2142530" cy="267693"/>
          </a:xfrm>
          <a:prstGeom prst="rect">
            <a:avLst/>
          </a:prstGeom>
          <a:noFill/>
          <a:ln/>
        </p:spPr>
        <p:txBody>
          <a:bodyPr wrap="none" lIns="0" tIns="0" rIns="0" bIns="0" rtlCol="0" anchor="t"/>
          <a:lstStyle/>
          <a:p>
            <a:pPr>
              <a:lnSpc>
                <a:spcPts val="2083"/>
              </a:lnSpc>
            </a:pPr>
            <a:r>
              <a:rPr lang="en-US" sz="1667" dirty="0">
                <a:solidFill>
                  <a:srgbClr val="2C2821"/>
                </a:solidFill>
                <a:latin typeface="Alice" pitchFamily="34" charset="0"/>
                <a:ea typeface="Alice" pitchFamily="34" charset="-122"/>
                <a:cs typeface="Alice" pitchFamily="34" charset="-120"/>
              </a:rPr>
              <a:t>ADC_R/L</a:t>
            </a:r>
            <a:endParaRPr lang="en-US" sz="1667" dirty="0"/>
          </a:p>
        </p:txBody>
      </p:sp>
      <p:sp>
        <p:nvSpPr>
          <p:cNvPr id="29" name="Text 18"/>
          <p:cNvSpPr/>
          <p:nvPr/>
        </p:nvSpPr>
        <p:spPr>
          <a:xfrm>
            <a:off x="599877" y="5837733"/>
            <a:ext cx="2555181" cy="548482"/>
          </a:xfrm>
          <a:prstGeom prst="rect">
            <a:avLst/>
          </a:prstGeom>
          <a:noFill/>
          <a:ln/>
        </p:spPr>
        <p:txBody>
          <a:bodyPr wrap="square" lIns="0" tIns="0" rIns="0" bIns="0" rtlCol="0" anchor="t"/>
          <a:lstStyle/>
          <a:p>
            <a:pPr>
              <a:lnSpc>
                <a:spcPts val="2125"/>
              </a:lnSpc>
            </a:pPr>
            <a:r>
              <a:rPr lang="en-US" sz="1333" dirty="0">
                <a:solidFill>
                  <a:srgbClr val="2C2821"/>
                </a:solidFill>
                <a:latin typeface="Lora" pitchFamily="34" charset="0"/>
                <a:ea typeface="Lora" pitchFamily="34" charset="-122"/>
                <a:cs typeface="Lora" pitchFamily="34" charset="-120"/>
              </a:rPr>
              <a:t>Amplifier or headphone output pins.</a:t>
            </a:r>
            <a:endParaRPr lang="en-US" sz="1333" dirty="0"/>
          </a:p>
        </p:txBody>
      </p:sp>
      <p:pic>
        <p:nvPicPr>
          <p:cNvPr id="30" name="Image 9" descr="preencoded.png"/>
          <p:cNvPicPr>
            <a:picLocks noChangeAspect="1"/>
          </p:cNvPicPr>
          <p:nvPr/>
        </p:nvPicPr>
        <p:blipFill>
          <a:blip r:embed="rId11"/>
          <a:stretch>
            <a:fillRect/>
          </a:stretch>
        </p:blipFill>
        <p:spPr>
          <a:xfrm>
            <a:off x="3412132" y="4867473"/>
            <a:ext cx="428427" cy="428427"/>
          </a:xfrm>
          <a:prstGeom prst="rect">
            <a:avLst/>
          </a:prstGeom>
        </p:spPr>
      </p:pic>
      <p:sp>
        <p:nvSpPr>
          <p:cNvPr id="31" name="Text 19"/>
          <p:cNvSpPr/>
          <p:nvPr/>
        </p:nvSpPr>
        <p:spPr>
          <a:xfrm>
            <a:off x="3412133" y="5467251"/>
            <a:ext cx="2142530" cy="267693"/>
          </a:xfrm>
          <a:prstGeom prst="rect">
            <a:avLst/>
          </a:prstGeom>
          <a:noFill/>
          <a:ln/>
        </p:spPr>
        <p:txBody>
          <a:bodyPr wrap="none" lIns="0" tIns="0" rIns="0" bIns="0" rtlCol="0" anchor="t"/>
          <a:lstStyle/>
          <a:p>
            <a:pPr>
              <a:lnSpc>
                <a:spcPts val="2083"/>
              </a:lnSpc>
            </a:pPr>
            <a:r>
              <a:rPr lang="en-US" sz="1667" dirty="0">
                <a:solidFill>
                  <a:srgbClr val="2C2821"/>
                </a:solidFill>
                <a:latin typeface="Alice" pitchFamily="34" charset="0"/>
                <a:ea typeface="Alice" pitchFamily="34" charset="-122"/>
                <a:cs typeface="Alice" pitchFamily="34" charset="-120"/>
              </a:rPr>
              <a:t>SPK+/-</a:t>
            </a:r>
            <a:endParaRPr lang="en-US" sz="1667" dirty="0"/>
          </a:p>
        </p:txBody>
      </p:sp>
      <p:sp>
        <p:nvSpPr>
          <p:cNvPr id="32" name="Text 20"/>
          <p:cNvSpPr/>
          <p:nvPr/>
        </p:nvSpPr>
        <p:spPr>
          <a:xfrm>
            <a:off x="3412133" y="5837734"/>
            <a:ext cx="2555280" cy="274241"/>
          </a:xfrm>
          <a:prstGeom prst="rect">
            <a:avLst/>
          </a:prstGeom>
          <a:noFill/>
          <a:ln/>
        </p:spPr>
        <p:txBody>
          <a:bodyPr wrap="none" lIns="0" tIns="0" rIns="0" bIns="0" rtlCol="0" anchor="t"/>
          <a:lstStyle/>
          <a:p>
            <a:pPr>
              <a:lnSpc>
                <a:spcPts val="2125"/>
              </a:lnSpc>
            </a:pPr>
            <a:r>
              <a:rPr lang="en-US" sz="1333" dirty="0">
                <a:solidFill>
                  <a:srgbClr val="2C2821"/>
                </a:solidFill>
                <a:latin typeface="Lora" pitchFamily="34" charset="0"/>
                <a:ea typeface="Lora" pitchFamily="34" charset="-122"/>
                <a:cs typeface="Lora" pitchFamily="34" charset="-120"/>
              </a:rPr>
              <a:t>Speaker connection pins.</a:t>
            </a:r>
            <a:endParaRPr lang="en-US" sz="1333" dirty="0"/>
          </a:p>
        </p:txBody>
      </p:sp>
    </p:spTree>
    <p:extLst>
      <p:ext uri="{BB962C8B-B14F-4D97-AF65-F5344CB8AC3E}">
        <p14:creationId xmlns:p14="http://schemas.microsoft.com/office/powerpoint/2010/main" val="99385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566242" y="659259"/>
            <a:ext cx="5106591" cy="590649"/>
          </a:xfrm>
          <a:prstGeom prst="rect">
            <a:avLst/>
          </a:prstGeom>
          <a:noFill/>
          <a:ln/>
        </p:spPr>
        <p:txBody>
          <a:bodyPr wrap="none" lIns="0" tIns="0" rIns="0" bIns="0" rtlCol="0" anchor="t"/>
          <a:lstStyle/>
          <a:p>
            <a:pPr>
              <a:lnSpc>
                <a:spcPts val="4625"/>
              </a:lnSpc>
            </a:pPr>
            <a:r>
              <a:rPr lang="en-US" sz="3708" dirty="0">
                <a:solidFill>
                  <a:srgbClr val="505468"/>
                </a:solidFill>
                <a:latin typeface="Instrument Sans Semi Bold" pitchFamily="34" charset="0"/>
                <a:ea typeface="Instrument Sans Semi Bold" pitchFamily="34" charset="-122"/>
                <a:cs typeface="Instrument Sans Semi Bold" pitchFamily="34" charset="-120"/>
              </a:rPr>
              <a:t>Communication Basics</a:t>
            </a:r>
            <a:endParaRPr lang="en-US" sz="3708" dirty="0"/>
          </a:p>
        </p:txBody>
      </p:sp>
      <p:sp>
        <p:nvSpPr>
          <p:cNvPr id="3" name="Text 1"/>
          <p:cNvSpPr/>
          <p:nvPr/>
        </p:nvSpPr>
        <p:spPr>
          <a:xfrm>
            <a:off x="690067" y="1530747"/>
            <a:ext cx="2362696" cy="295275"/>
          </a:xfrm>
          <a:prstGeom prst="rect">
            <a:avLst/>
          </a:prstGeom>
          <a:noFill/>
          <a:ln/>
        </p:spPr>
        <p:txBody>
          <a:bodyPr wrap="none" lIns="0" tIns="0" rIns="0" bIns="0" rtlCol="0" anchor="t"/>
          <a:lstStyle/>
          <a:p>
            <a:pPr>
              <a:lnSpc>
                <a:spcPts val="2292"/>
              </a:lnSpc>
            </a:pPr>
            <a:r>
              <a:rPr lang="en-US" sz="1833" dirty="0">
                <a:solidFill>
                  <a:srgbClr val="505468"/>
                </a:solidFill>
                <a:latin typeface="Instrument Sans Semi Bold" pitchFamily="34" charset="0"/>
                <a:ea typeface="Instrument Sans Semi Bold" pitchFamily="34" charset="-122"/>
                <a:cs typeface="Instrument Sans Semi Bold" pitchFamily="34" charset="-120"/>
              </a:rPr>
              <a:t>UART Protocol</a:t>
            </a:r>
            <a:endParaRPr lang="en-US" sz="1833" dirty="0"/>
          </a:p>
        </p:txBody>
      </p:sp>
      <p:sp>
        <p:nvSpPr>
          <p:cNvPr id="4" name="Text 2"/>
          <p:cNvSpPr/>
          <p:nvPr/>
        </p:nvSpPr>
        <p:spPr>
          <a:xfrm>
            <a:off x="683716" y="2026840"/>
            <a:ext cx="5203924" cy="604838"/>
          </a:xfrm>
          <a:prstGeom prst="rect">
            <a:avLst/>
          </a:prstGeom>
          <a:noFill/>
          <a:ln/>
        </p:spPr>
        <p:txBody>
          <a:bodyPr wrap="squar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The JQ6500 uses a UART (Universal Asynchronous Receiver/Transmitter) protocol for communication.</a:t>
            </a:r>
            <a:endParaRPr lang="en-US" sz="1458" dirty="0"/>
          </a:p>
        </p:txBody>
      </p:sp>
      <p:sp>
        <p:nvSpPr>
          <p:cNvPr id="5" name="Text 3"/>
          <p:cNvSpPr/>
          <p:nvPr/>
        </p:nvSpPr>
        <p:spPr>
          <a:xfrm>
            <a:off x="6237685" y="1530747"/>
            <a:ext cx="2362696" cy="295275"/>
          </a:xfrm>
          <a:prstGeom prst="rect">
            <a:avLst/>
          </a:prstGeom>
          <a:noFill/>
          <a:ln/>
        </p:spPr>
        <p:txBody>
          <a:bodyPr wrap="none" lIns="0" tIns="0" rIns="0" bIns="0" rtlCol="0" anchor="t"/>
          <a:lstStyle/>
          <a:p>
            <a:pPr>
              <a:lnSpc>
                <a:spcPts val="2292"/>
              </a:lnSpc>
            </a:pPr>
            <a:r>
              <a:rPr lang="en-US" sz="1833" dirty="0">
                <a:solidFill>
                  <a:srgbClr val="505468"/>
                </a:solidFill>
                <a:latin typeface="Instrument Sans Semi Bold" pitchFamily="34" charset="0"/>
                <a:ea typeface="Instrument Sans Semi Bold" pitchFamily="34" charset="-122"/>
                <a:cs typeface="Instrument Sans Semi Bold" pitchFamily="34" charset="-120"/>
              </a:rPr>
              <a:t>Voltage Level</a:t>
            </a:r>
            <a:endParaRPr lang="en-US" sz="1833" dirty="0"/>
          </a:p>
        </p:txBody>
      </p:sp>
      <p:sp>
        <p:nvSpPr>
          <p:cNvPr id="6" name="Text 4"/>
          <p:cNvSpPr/>
          <p:nvPr/>
        </p:nvSpPr>
        <p:spPr>
          <a:xfrm>
            <a:off x="6304360" y="1948359"/>
            <a:ext cx="5203924" cy="604838"/>
          </a:xfrm>
          <a:prstGeom prst="rect">
            <a:avLst/>
          </a:prstGeom>
          <a:noFill/>
          <a:ln/>
        </p:spPr>
        <p:txBody>
          <a:bodyPr wrap="squar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Communication occurs at 3.3v, with a 1k resistor for 5v devices.</a:t>
            </a:r>
            <a:endParaRPr lang="en-US" sz="1458" dirty="0"/>
          </a:p>
        </p:txBody>
      </p:sp>
      <p:sp>
        <p:nvSpPr>
          <p:cNvPr id="7" name="TextBox 6">
            <a:extLst>
              <a:ext uri="{FF2B5EF4-FFF2-40B4-BE49-F238E27FC236}">
                <a16:creationId xmlns:a16="http://schemas.microsoft.com/office/drawing/2014/main" id="{79358FCE-1755-7DCF-9825-7FFFC2663C25}"/>
              </a:ext>
            </a:extLst>
          </p:cNvPr>
          <p:cNvSpPr txBox="1"/>
          <p:nvPr/>
        </p:nvSpPr>
        <p:spPr>
          <a:xfrm>
            <a:off x="690067" y="3842346"/>
            <a:ext cx="11501933" cy="1754326"/>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endParaRPr lang="en-IN" dirty="0"/>
          </a:p>
        </p:txBody>
      </p:sp>
      <p:sp>
        <p:nvSpPr>
          <p:cNvPr id="50" name="Text 0">
            <a:extLst>
              <a:ext uri="{FF2B5EF4-FFF2-40B4-BE49-F238E27FC236}">
                <a16:creationId xmlns:a16="http://schemas.microsoft.com/office/drawing/2014/main" id="{25F9089A-91F1-433E-8197-7509C55F7BE6}"/>
              </a:ext>
            </a:extLst>
          </p:cNvPr>
          <p:cNvSpPr/>
          <p:nvPr/>
        </p:nvSpPr>
        <p:spPr>
          <a:xfrm>
            <a:off x="785317" y="2675534"/>
            <a:ext cx="4725492" cy="590649"/>
          </a:xfrm>
          <a:prstGeom prst="rect">
            <a:avLst/>
          </a:prstGeom>
          <a:noFill/>
          <a:ln/>
        </p:spPr>
        <p:txBody>
          <a:bodyPr wrap="none" lIns="0" tIns="0" rIns="0" bIns="0" rtlCol="0" anchor="t"/>
          <a:lstStyle/>
          <a:p>
            <a:pPr>
              <a:lnSpc>
                <a:spcPts val="4625"/>
              </a:lnSpc>
            </a:pPr>
            <a:r>
              <a:rPr lang="en-US" sz="3708" dirty="0">
                <a:solidFill>
                  <a:srgbClr val="505468"/>
                </a:solidFill>
                <a:latin typeface="Instrument Sans Semi Bold" pitchFamily="34" charset="0"/>
                <a:ea typeface="Instrument Sans Semi Bold" pitchFamily="34" charset="-122"/>
                <a:cs typeface="Instrument Sans Semi Bold" pitchFamily="34" charset="-120"/>
              </a:rPr>
              <a:t>Command Structure</a:t>
            </a:r>
            <a:endParaRPr lang="en-US" sz="3708" dirty="0"/>
          </a:p>
        </p:txBody>
      </p:sp>
      <p:sp>
        <p:nvSpPr>
          <p:cNvPr id="51" name="Shape 1">
            <a:extLst>
              <a:ext uri="{FF2B5EF4-FFF2-40B4-BE49-F238E27FC236}">
                <a16:creationId xmlns:a16="http://schemas.microsoft.com/office/drawing/2014/main" id="{51AE0D13-4CEE-B7BE-080F-B67482B175ED}"/>
              </a:ext>
            </a:extLst>
          </p:cNvPr>
          <p:cNvSpPr/>
          <p:nvPr/>
        </p:nvSpPr>
        <p:spPr>
          <a:xfrm>
            <a:off x="785317" y="3856832"/>
            <a:ext cx="425252" cy="425252"/>
          </a:xfrm>
          <a:prstGeom prst="roundRect">
            <a:avLst>
              <a:gd name="adj" fmla="val 18669"/>
            </a:avLst>
          </a:prstGeom>
          <a:solidFill>
            <a:srgbClr val="E2E3E9"/>
          </a:solidFill>
          <a:ln w="7620">
            <a:solidFill>
              <a:srgbClr val="C8C9CF"/>
            </a:solidFill>
            <a:prstDash val="solid"/>
          </a:ln>
        </p:spPr>
      </p:sp>
      <p:sp>
        <p:nvSpPr>
          <p:cNvPr id="52" name="Text 2">
            <a:extLst>
              <a:ext uri="{FF2B5EF4-FFF2-40B4-BE49-F238E27FC236}">
                <a16:creationId xmlns:a16="http://schemas.microsoft.com/office/drawing/2014/main" id="{0A7D16B7-0129-72EF-3457-BD61A916E0AF}"/>
              </a:ext>
            </a:extLst>
          </p:cNvPr>
          <p:cNvSpPr/>
          <p:nvPr/>
        </p:nvSpPr>
        <p:spPr>
          <a:xfrm>
            <a:off x="943075" y="3927675"/>
            <a:ext cx="109736" cy="283568"/>
          </a:xfrm>
          <a:prstGeom prst="rect">
            <a:avLst/>
          </a:prstGeom>
          <a:noFill/>
          <a:ln/>
        </p:spPr>
        <p:txBody>
          <a:bodyPr wrap="none" lIns="0" tIns="0" rIns="0" bIns="0" rtlCol="0" anchor="t"/>
          <a:lstStyle/>
          <a:p>
            <a:pPr algn="ctr">
              <a:lnSpc>
                <a:spcPts val="2208"/>
              </a:lnSpc>
            </a:pPr>
            <a:r>
              <a:rPr lang="en-US" sz="2208" dirty="0">
                <a:solidFill>
                  <a:srgbClr val="5B5F71"/>
                </a:solidFill>
                <a:latin typeface="Instrument Sans Semi Bold" pitchFamily="34" charset="0"/>
                <a:ea typeface="Instrument Sans Semi Bold" pitchFamily="34" charset="-122"/>
                <a:cs typeface="Instrument Sans Semi Bold" pitchFamily="34" charset="-120"/>
              </a:rPr>
              <a:t>1</a:t>
            </a:r>
            <a:endParaRPr lang="en-US" sz="2208" dirty="0"/>
          </a:p>
        </p:txBody>
      </p:sp>
      <p:sp>
        <p:nvSpPr>
          <p:cNvPr id="53" name="Text 3">
            <a:extLst>
              <a:ext uri="{FF2B5EF4-FFF2-40B4-BE49-F238E27FC236}">
                <a16:creationId xmlns:a16="http://schemas.microsoft.com/office/drawing/2014/main" id="{D14CC617-58EE-64FB-AD8B-48C06A747722}"/>
              </a:ext>
            </a:extLst>
          </p:cNvPr>
          <p:cNvSpPr/>
          <p:nvPr/>
        </p:nvSpPr>
        <p:spPr>
          <a:xfrm>
            <a:off x="1399580" y="3856832"/>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Start Byte</a:t>
            </a:r>
            <a:endParaRPr lang="en-US" sz="1833" dirty="0"/>
          </a:p>
        </p:txBody>
      </p:sp>
      <p:sp>
        <p:nvSpPr>
          <p:cNvPr id="54" name="Text 4">
            <a:extLst>
              <a:ext uri="{FF2B5EF4-FFF2-40B4-BE49-F238E27FC236}">
                <a16:creationId xmlns:a16="http://schemas.microsoft.com/office/drawing/2014/main" id="{F419EDDB-8CDD-2566-960B-378153901EE1}"/>
              </a:ext>
            </a:extLst>
          </p:cNvPr>
          <p:cNvSpPr/>
          <p:nvPr/>
        </p:nvSpPr>
        <p:spPr>
          <a:xfrm>
            <a:off x="1399580" y="4265515"/>
            <a:ext cx="2882702"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Always begins with 0x7E.</a:t>
            </a:r>
            <a:endParaRPr lang="en-US" sz="1458" dirty="0"/>
          </a:p>
        </p:txBody>
      </p:sp>
      <p:sp>
        <p:nvSpPr>
          <p:cNvPr id="55" name="Shape 5">
            <a:extLst>
              <a:ext uri="{FF2B5EF4-FFF2-40B4-BE49-F238E27FC236}">
                <a16:creationId xmlns:a16="http://schemas.microsoft.com/office/drawing/2014/main" id="{18B4BD06-0085-2BF3-3843-4DCA019B9A79}"/>
              </a:ext>
            </a:extLst>
          </p:cNvPr>
          <p:cNvSpPr/>
          <p:nvPr/>
        </p:nvSpPr>
        <p:spPr>
          <a:xfrm>
            <a:off x="4471293" y="3856832"/>
            <a:ext cx="425252" cy="425252"/>
          </a:xfrm>
          <a:prstGeom prst="roundRect">
            <a:avLst>
              <a:gd name="adj" fmla="val 18669"/>
            </a:avLst>
          </a:prstGeom>
          <a:solidFill>
            <a:srgbClr val="E2E3E9"/>
          </a:solidFill>
          <a:ln w="7620">
            <a:solidFill>
              <a:srgbClr val="C8C9CF"/>
            </a:solidFill>
            <a:prstDash val="solid"/>
          </a:ln>
        </p:spPr>
      </p:sp>
      <p:sp>
        <p:nvSpPr>
          <p:cNvPr id="56" name="Text 6">
            <a:extLst>
              <a:ext uri="{FF2B5EF4-FFF2-40B4-BE49-F238E27FC236}">
                <a16:creationId xmlns:a16="http://schemas.microsoft.com/office/drawing/2014/main" id="{92FCE97A-0D1E-B62A-47A2-F24F7FAF1607}"/>
              </a:ext>
            </a:extLst>
          </p:cNvPr>
          <p:cNvSpPr/>
          <p:nvPr/>
        </p:nvSpPr>
        <p:spPr>
          <a:xfrm>
            <a:off x="4604941" y="3927675"/>
            <a:ext cx="157957" cy="283568"/>
          </a:xfrm>
          <a:prstGeom prst="rect">
            <a:avLst/>
          </a:prstGeom>
          <a:noFill/>
          <a:ln/>
        </p:spPr>
        <p:txBody>
          <a:bodyPr wrap="none" lIns="0" tIns="0" rIns="0" bIns="0" rtlCol="0" anchor="t"/>
          <a:lstStyle/>
          <a:p>
            <a:pPr algn="ctr">
              <a:lnSpc>
                <a:spcPts val="2208"/>
              </a:lnSpc>
            </a:pPr>
            <a:r>
              <a:rPr lang="en-US" sz="2208" dirty="0">
                <a:solidFill>
                  <a:srgbClr val="5B5F71"/>
                </a:solidFill>
                <a:latin typeface="Instrument Sans Semi Bold" pitchFamily="34" charset="0"/>
                <a:ea typeface="Instrument Sans Semi Bold" pitchFamily="34" charset="-122"/>
                <a:cs typeface="Instrument Sans Semi Bold" pitchFamily="34" charset="-120"/>
              </a:rPr>
              <a:t>2</a:t>
            </a:r>
            <a:endParaRPr lang="en-US" sz="2208" dirty="0"/>
          </a:p>
        </p:txBody>
      </p:sp>
      <p:sp>
        <p:nvSpPr>
          <p:cNvPr id="57" name="Text 7">
            <a:extLst>
              <a:ext uri="{FF2B5EF4-FFF2-40B4-BE49-F238E27FC236}">
                <a16:creationId xmlns:a16="http://schemas.microsoft.com/office/drawing/2014/main" id="{9919B186-2D5F-17F3-5B23-EE694A62991F}"/>
              </a:ext>
            </a:extLst>
          </p:cNvPr>
          <p:cNvSpPr/>
          <p:nvPr/>
        </p:nvSpPr>
        <p:spPr>
          <a:xfrm>
            <a:off x="5085557" y="3856832"/>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Byte Count</a:t>
            </a:r>
            <a:endParaRPr lang="en-US" sz="1833" dirty="0"/>
          </a:p>
        </p:txBody>
      </p:sp>
      <p:sp>
        <p:nvSpPr>
          <p:cNvPr id="58" name="Text 8">
            <a:extLst>
              <a:ext uri="{FF2B5EF4-FFF2-40B4-BE49-F238E27FC236}">
                <a16:creationId xmlns:a16="http://schemas.microsoft.com/office/drawing/2014/main" id="{CA3AE6E1-0706-648D-516D-AC883467C4C5}"/>
              </a:ext>
            </a:extLst>
          </p:cNvPr>
          <p:cNvSpPr/>
          <p:nvPr/>
        </p:nvSpPr>
        <p:spPr>
          <a:xfrm>
            <a:off x="5085557" y="4265514"/>
            <a:ext cx="2882702" cy="907257"/>
          </a:xfrm>
          <a:prstGeom prst="rect">
            <a:avLst/>
          </a:prstGeom>
          <a:noFill/>
          <a:ln/>
        </p:spPr>
        <p:txBody>
          <a:bodyPr wrap="squar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Indicates the number of bytes following, including the termination byte.</a:t>
            </a:r>
            <a:endParaRPr lang="en-US" sz="1458" dirty="0"/>
          </a:p>
        </p:txBody>
      </p:sp>
      <p:sp>
        <p:nvSpPr>
          <p:cNvPr id="59" name="Shape 9">
            <a:extLst>
              <a:ext uri="{FF2B5EF4-FFF2-40B4-BE49-F238E27FC236}">
                <a16:creationId xmlns:a16="http://schemas.microsoft.com/office/drawing/2014/main" id="{E22A00E4-AEC9-D6C1-0631-5DB64B15E589}"/>
              </a:ext>
            </a:extLst>
          </p:cNvPr>
          <p:cNvSpPr/>
          <p:nvPr/>
        </p:nvSpPr>
        <p:spPr>
          <a:xfrm>
            <a:off x="8157269" y="3856832"/>
            <a:ext cx="425252" cy="425252"/>
          </a:xfrm>
          <a:prstGeom prst="roundRect">
            <a:avLst>
              <a:gd name="adj" fmla="val 18669"/>
            </a:avLst>
          </a:prstGeom>
          <a:solidFill>
            <a:srgbClr val="E2E3E9"/>
          </a:solidFill>
          <a:ln w="7620">
            <a:solidFill>
              <a:srgbClr val="C8C9CF"/>
            </a:solidFill>
            <a:prstDash val="solid"/>
          </a:ln>
        </p:spPr>
      </p:sp>
      <p:sp>
        <p:nvSpPr>
          <p:cNvPr id="60" name="Text 10">
            <a:extLst>
              <a:ext uri="{FF2B5EF4-FFF2-40B4-BE49-F238E27FC236}">
                <a16:creationId xmlns:a16="http://schemas.microsoft.com/office/drawing/2014/main" id="{F310D5C2-C2E9-C7A9-E7AC-A06D0036F1B9}"/>
              </a:ext>
            </a:extLst>
          </p:cNvPr>
          <p:cNvSpPr/>
          <p:nvPr/>
        </p:nvSpPr>
        <p:spPr>
          <a:xfrm>
            <a:off x="8287742" y="3927675"/>
            <a:ext cx="164207" cy="283568"/>
          </a:xfrm>
          <a:prstGeom prst="rect">
            <a:avLst/>
          </a:prstGeom>
          <a:noFill/>
          <a:ln/>
        </p:spPr>
        <p:txBody>
          <a:bodyPr wrap="none" lIns="0" tIns="0" rIns="0" bIns="0" rtlCol="0" anchor="t"/>
          <a:lstStyle/>
          <a:p>
            <a:pPr algn="ctr">
              <a:lnSpc>
                <a:spcPts val="2208"/>
              </a:lnSpc>
            </a:pPr>
            <a:r>
              <a:rPr lang="en-US" sz="2208" dirty="0">
                <a:solidFill>
                  <a:srgbClr val="5B5F71"/>
                </a:solidFill>
                <a:latin typeface="Instrument Sans Semi Bold" pitchFamily="34" charset="0"/>
                <a:ea typeface="Instrument Sans Semi Bold" pitchFamily="34" charset="-122"/>
                <a:cs typeface="Instrument Sans Semi Bold" pitchFamily="34" charset="-120"/>
              </a:rPr>
              <a:t>3</a:t>
            </a:r>
            <a:endParaRPr lang="en-US" sz="2208" dirty="0"/>
          </a:p>
        </p:txBody>
      </p:sp>
      <p:sp>
        <p:nvSpPr>
          <p:cNvPr id="61" name="Text 11">
            <a:extLst>
              <a:ext uri="{FF2B5EF4-FFF2-40B4-BE49-F238E27FC236}">
                <a16:creationId xmlns:a16="http://schemas.microsoft.com/office/drawing/2014/main" id="{DA2E3185-9450-244B-5BB1-539888C2D62A}"/>
              </a:ext>
            </a:extLst>
          </p:cNvPr>
          <p:cNvSpPr/>
          <p:nvPr/>
        </p:nvSpPr>
        <p:spPr>
          <a:xfrm>
            <a:off x="8771533" y="3856832"/>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Command Byte</a:t>
            </a:r>
            <a:endParaRPr lang="en-US" sz="1833" dirty="0"/>
          </a:p>
        </p:txBody>
      </p:sp>
      <p:sp>
        <p:nvSpPr>
          <p:cNvPr id="62" name="Text 12">
            <a:extLst>
              <a:ext uri="{FF2B5EF4-FFF2-40B4-BE49-F238E27FC236}">
                <a16:creationId xmlns:a16="http://schemas.microsoft.com/office/drawing/2014/main" id="{C276AC3B-C379-BB76-27B5-CED6351B2DB7}"/>
              </a:ext>
            </a:extLst>
          </p:cNvPr>
          <p:cNvSpPr/>
          <p:nvPr/>
        </p:nvSpPr>
        <p:spPr>
          <a:xfrm>
            <a:off x="8771532" y="4265515"/>
            <a:ext cx="2882702" cy="604838"/>
          </a:xfrm>
          <a:prstGeom prst="rect">
            <a:avLst/>
          </a:prstGeom>
          <a:noFill/>
          <a:ln/>
        </p:spPr>
        <p:txBody>
          <a:bodyPr wrap="squar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Specifies the action to be performed.</a:t>
            </a:r>
            <a:endParaRPr lang="en-US" sz="1458" dirty="0"/>
          </a:p>
        </p:txBody>
      </p:sp>
      <p:sp>
        <p:nvSpPr>
          <p:cNvPr id="63" name="Shape 13">
            <a:extLst>
              <a:ext uri="{FF2B5EF4-FFF2-40B4-BE49-F238E27FC236}">
                <a16:creationId xmlns:a16="http://schemas.microsoft.com/office/drawing/2014/main" id="{DDC845D0-2923-B656-5F88-4D19C32ABB5E}"/>
              </a:ext>
            </a:extLst>
          </p:cNvPr>
          <p:cNvSpPr/>
          <p:nvPr/>
        </p:nvSpPr>
        <p:spPr>
          <a:xfrm>
            <a:off x="785317" y="5574408"/>
            <a:ext cx="425252" cy="425252"/>
          </a:xfrm>
          <a:prstGeom prst="roundRect">
            <a:avLst>
              <a:gd name="adj" fmla="val 18669"/>
            </a:avLst>
          </a:prstGeom>
          <a:solidFill>
            <a:srgbClr val="E2E3E9"/>
          </a:solidFill>
          <a:ln w="7620">
            <a:solidFill>
              <a:srgbClr val="C8C9CF"/>
            </a:solidFill>
            <a:prstDash val="solid"/>
          </a:ln>
        </p:spPr>
      </p:sp>
      <p:sp>
        <p:nvSpPr>
          <p:cNvPr id="64" name="Text 14">
            <a:extLst>
              <a:ext uri="{FF2B5EF4-FFF2-40B4-BE49-F238E27FC236}">
                <a16:creationId xmlns:a16="http://schemas.microsoft.com/office/drawing/2014/main" id="{93464B94-4315-AD4D-F110-AF4350A9D297}"/>
              </a:ext>
            </a:extLst>
          </p:cNvPr>
          <p:cNvSpPr/>
          <p:nvPr/>
        </p:nvSpPr>
        <p:spPr>
          <a:xfrm>
            <a:off x="910729" y="5645250"/>
            <a:ext cx="174427" cy="283568"/>
          </a:xfrm>
          <a:prstGeom prst="rect">
            <a:avLst/>
          </a:prstGeom>
          <a:noFill/>
          <a:ln/>
        </p:spPr>
        <p:txBody>
          <a:bodyPr wrap="none" lIns="0" tIns="0" rIns="0" bIns="0" rtlCol="0" anchor="t"/>
          <a:lstStyle/>
          <a:p>
            <a:pPr algn="ctr">
              <a:lnSpc>
                <a:spcPts val="2208"/>
              </a:lnSpc>
            </a:pPr>
            <a:r>
              <a:rPr lang="en-US" sz="2208" dirty="0">
                <a:solidFill>
                  <a:srgbClr val="5B5F71"/>
                </a:solidFill>
                <a:latin typeface="Instrument Sans Semi Bold" pitchFamily="34" charset="0"/>
                <a:ea typeface="Instrument Sans Semi Bold" pitchFamily="34" charset="-122"/>
                <a:cs typeface="Instrument Sans Semi Bold" pitchFamily="34" charset="-120"/>
              </a:rPr>
              <a:t>4</a:t>
            </a:r>
            <a:endParaRPr lang="en-US" sz="2208" dirty="0"/>
          </a:p>
        </p:txBody>
      </p:sp>
      <p:sp>
        <p:nvSpPr>
          <p:cNvPr id="65" name="Text 15">
            <a:extLst>
              <a:ext uri="{FF2B5EF4-FFF2-40B4-BE49-F238E27FC236}">
                <a16:creationId xmlns:a16="http://schemas.microsoft.com/office/drawing/2014/main" id="{8C996FA4-EEF2-C739-CFAB-DE2D7DF51F81}"/>
              </a:ext>
            </a:extLst>
          </p:cNvPr>
          <p:cNvSpPr/>
          <p:nvPr/>
        </p:nvSpPr>
        <p:spPr>
          <a:xfrm>
            <a:off x="1399580" y="5574408"/>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Arguments</a:t>
            </a:r>
            <a:endParaRPr lang="en-US" sz="1833" dirty="0"/>
          </a:p>
        </p:txBody>
      </p:sp>
      <p:sp>
        <p:nvSpPr>
          <p:cNvPr id="66" name="Text 16">
            <a:extLst>
              <a:ext uri="{FF2B5EF4-FFF2-40B4-BE49-F238E27FC236}">
                <a16:creationId xmlns:a16="http://schemas.microsoft.com/office/drawing/2014/main" id="{E1B2D6BB-EBFF-4B18-F857-F70B6C2E4646}"/>
              </a:ext>
            </a:extLst>
          </p:cNvPr>
          <p:cNvSpPr/>
          <p:nvPr/>
        </p:nvSpPr>
        <p:spPr>
          <a:xfrm>
            <a:off x="1399581" y="5983091"/>
            <a:ext cx="4725789"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Optional parameters for the command.</a:t>
            </a:r>
            <a:endParaRPr lang="en-US" sz="1458" dirty="0"/>
          </a:p>
        </p:txBody>
      </p:sp>
      <p:sp>
        <p:nvSpPr>
          <p:cNvPr id="67" name="Shape 17">
            <a:extLst>
              <a:ext uri="{FF2B5EF4-FFF2-40B4-BE49-F238E27FC236}">
                <a16:creationId xmlns:a16="http://schemas.microsoft.com/office/drawing/2014/main" id="{F17491AD-23BE-0133-C921-4B5B202DDA4F}"/>
              </a:ext>
            </a:extLst>
          </p:cNvPr>
          <p:cNvSpPr/>
          <p:nvPr/>
        </p:nvSpPr>
        <p:spPr>
          <a:xfrm>
            <a:off x="6314381" y="5574408"/>
            <a:ext cx="425252" cy="425252"/>
          </a:xfrm>
          <a:prstGeom prst="roundRect">
            <a:avLst>
              <a:gd name="adj" fmla="val 18669"/>
            </a:avLst>
          </a:prstGeom>
          <a:solidFill>
            <a:srgbClr val="E2E3E9"/>
          </a:solidFill>
          <a:ln w="7620">
            <a:solidFill>
              <a:srgbClr val="C8C9CF"/>
            </a:solidFill>
            <a:prstDash val="solid"/>
          </a:ln>
        </p:spPr>
      </p:sp>
      <p:sp>
        <p:nvSpPr>
          <p:cNvPr id="68" name="Text 18">
            <a:extLst>
              <a:ext uri="{FF2B5EF4-FFF2-40B4-BE49-F238E27FC236}">
                <a16:creationId xmlns:a16="http://schemas.microsoft.com/office/drawing/2014/main" id="{894C8FDF-3433-8F95-6720-236A1280BA18}"/>
              </a:ext>
            </a:extLst>
          </p:cNvPr>
          <p:cNvSpPr/>
          <p:nvPr/>
        </p:nvSpPr>
        <p:spPr>
          <a:xfrm>
            <a:off x="6444655" y="5645250"/>
            <a:ext cx="164703" cy="283568"/>
          </a:xfrm>
          <a:prstGeom prst="rect">
            <a:avLst/>
          </a:prstGeom>
          <a:noFill/>
          <a:ln/>
        </p:spPr>
        <p:txBody>
          <a:bodyPr wrap="none" lIns="0" tIns="0" rIns="0" bIns="0" rtlCol="0" anchor="t"/>
          <a:lstStyle/>
          <a:p>
            <a:pPr algn="ctr">
              <a:lnSpc>
                <a:spcPts val="2208"/>
              </a:lnSpc>
            </a:pPr>
            <a:r>
              <a:rPr lang="en-US" sz="2208" dirty="0">
                <a:solidFill>
                  <a:srgbClr val="5B5F71"/>
                </a:solidFill>
                <a:latin typeface="Instrument Sans Semi Bold" pitchFamily="34" charset="0"/>
                <a:ea typeface="Instrument Sans Semi Bold" pitchFamily="34" charset="-122"/>
                <a:cs typeface="Instrument Sans Semi Bold" pitchFamily="34" charset="-120"/>
              </a:rPr>
              <a:t>5</a:t>
            </a:r>
            <a:endParaRPr lang="en-US" sz="2208" dirty="0"/>
          </a:p>
        </p:txBody>
      </p:sp>
      <p:sp>
        <p:nvSpPr>
          <p:cNvPr id="69" name="Text 19">
            <a:extLst>
              <a:ext uri="{FF2B5EF4-FFF2-40B4-BE49-F238E27FC236}">
                <a16:creationId xmlns:a16="http://schemas.microsoft.com/office/drawing/2014/main" id="{C416AD07-0715-2E76-B95A-7FDDE1600527}"/>
              </a:ext>
            </a:extLst>
          </p:cNvPr>
          <p:cNvSpPr/>
          <p:nvPr/>
        </p:nvSpPr>
        <p:spPr>
          <a:xfrm>
            <a:off x="6928645" y="5574408"/>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Termination Byte</a:t>
            </a:r>
            <a:endParaRPr lang="en-US" sz="1833" dirty="0"/>
          </a:p>
        </p:txBody>
      </p:sp>
      <p:sp>
        <p:nvSpPr>
          <p:cNvPr id="70" name="Text 20">
            <a:extLst>
              <a:ext uri="{FF2B5EF4-FFF2-40B4-BE49-F238E27FC236}">
                <a16:creationId xmlns:a16="http://schemas.microsoft.com/office/drawing/2014/main" id="{9B09A101-F04C-FC9A-7968-7F414417D3AF}"/>
              </a:ext>
            </a:extLst>
          </p:cNvPr>
          <p:cNvSpPr/>
          <p:nvPr/>
        </p:nvSpPr>
        <p:spPr>
          <a:xfrm>
            <a:off x="6928645" y="5983091"/>
            <a:ext cx="4725789"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Ends with 0xEF.</a:t>
            </a:r>
            <a:endParaRPr lang="en-US" sz="1458" dirty="0"/>
          </a:p>
        </p:txBody>
      </p:sp>
    </p:spTree>
    <p:extLst>
      <p:ext uri="{BB962C8B-B14F-4D97-AF65-F5344CB8AC3E}">
        <p14:creationId xmlns:p14="http://schemas.microsoft.com/office/powerpoint/2010/main" val="2497469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795562"/>
            <a:ext cx="4725492" cy="590649"/>
          </a:xfrm>
          <a:prstGeom prst="rect">
            <a:avLst/>
          </a:prstGeom>
          <a:noFill/>
          <a:ln/>
        </p:spPr>
        <p:txBody>
          <a:bodyPr wrap="none" lIns="0" tIns="0" rIns="0" bIns="0" rtlCol="0" anchor="t"/>
          <a:lstStyle/>
          <a:p>
            <a:pPr>
              <a:lnSpc>
                <a:spcPts val="4625"/>
              </a:lnSpc>
            </a:pPr>
            <a:r>
              <a:rPr lang="en-US" sz="3708" dirty="0">
                <a:solidFill>
                  <a:srgbClr val="505468"/>
                </a:solidFill>
                <a:latin typeface="Instrument Sans Semi Bold" pitchFamily="34" charset="0"/>
                <a:ea typeface="Instrument Sans Semi Bold" pitchFamily="34" charset="-122"/>
                <a:cs typeface="Instrument Sans Semi Bold" pitchFamily="34" charset="-120"/>
              </a:rPr>
              <a:t>Control Commands</a:t>
            </a:r>
            <a:endParaRPr lang="en-US" sz="3708" dirty="0"/>
          </a:p>
        </p:txBody>
      </p:sp>
      <p:sp>
        <p:nvSpPr>
          <p:cNvPr id="4" name="Shape 1"/>
          <p:cNvSpPr/>
          <p:nvPr/>
        </p:nvSpPr>
        <p:spPr>
          <a:xfrm>
            <a:off x="661492" y="2669680"/>
            <a:ext cx="3054053" cy="1101824"/>
          </a:xfrm>
          <a:prstGeom prst="roundRect">
            <a:avLst>
              <a:gd name="adj" fmla="val 7205"/>
            </a:avLst>
          </a:prstGeom>
          <a:solidFill>
            <a:srgbClr val="E2E3E9"/>
          </a:solidFill>
          <a:ln w="7620">
            <a:solidFill>
              <a:srgbClr val="C8C9CF"/>
            </a:solidFill>
            <a:prstDash val="solid"/>
          </a:ln>
        </p:spPr>
      </p:sp>
      <p:sp>
        <p:nvSpPr>
          <p:cNvPr id="5" name="Text 2"/>
          <p:cNvSpPr/>
          <p:nvPr/>
        </p:nvSpPr>
        <p:spPr>
          <a:xfrm>
            <a:off x="856854" y="2865041"/>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Play</a:t>
            </a:r>
            <a:endParaRPr lang="en-US" sz="1833" dirty="0"/>
          </a:p>
        </p:txBody>
      </p:sp>
      <p:sp>
        <p:nvSpPr>
          <p:cNvPr id="6" name="Text 3"/>
          <p:cNvSpPr/>
          <p:nvPr/>
        </p:nvSpPr>
        <p:spPr>
          <a:xfrm>
            <a:off x="856854" y="3273723"/>
            <a:ext cx="2663329"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0x0D, no arguments.</a:t>
            </a:r>
            <a:endParaRPr lang="en-US" sz="1458" dirty="0"/>
          </a:p>
        </p:txBody>
      </p:sp>
      <p:sp>
        <p:nvSpPr>
          <p:cNvPr id="7" name="Shape 4"/>
          <p:cNvSpPr/>
          <p:nvPr/>
        </p:nvSpPr>
        <p:spPr>
          <a:xfrm>
            <a:off x="3904556" y="2669680"/>
            <a:ext cx="3054053" cy="1101824"/>
          </a:xfrm>
          <a:prstGeom prst="roundRect">
            <a:avLst>
              <a:gd name="adj" fmla="val 7205"/>
            </a:avLst>
          </a:prstGeom>
          <a:solidFill>
            <a:srgbClr val="E2E3E9"/>
          </a:solidFill>
          <a:ln w="7620">
            <a:solidFill>
              <a:srgbClr val="C8C9CF"/>
            </a:solidFill>
            <a:prstDash val="solid"/>
          </a:ln>
        </p:spPr>
      </p:sp>
      <p:sp>
        <p:nvSpPr>
          <p:cNvPr id="8" name="Text 5"/>
          <p:cNvSpPr/>
          <p:nvPr/>
        </p:nvSpPr>
        <p:spPr>
          <a:xfrm>
            <a:off x="4099918" y="2865041"/>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Pause</a:t>
            </a:r>
            <a:endParaRPr lang="en-US" sz="1833" dirty="0"/>
          </a:p>
        </p:txBody>
      </p:sp>
      <p:sp>
        <p:nvSpPr>
          <p:cNvPr id="9" name="Text 6"/>
          <p:cNvSpPr/>
          <p:nvPr/>
        </p:nvSpPr>
        <p:spPr>
          <a:xfrm>
            <a:off x="4099918" y="3273723"/>
            <a:ext cx="2663329"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0x0E, no arguments.</a:t>
            </a:r>
            <a:endParaRPr lang="en-US" sz="1458" dirty="0"/>
          </a:p>
        </p:txBody>
      </p:sp>
      <p:sp>
        <p:nvSpPr>
          <p:cNvPr id="10" name="Shape 7"/>
          <p:cNvSpPr/>
          <p:nvPr/>
        </p:nvSpPr>
        <p:spPr>
          <a:xfrm>
            <a:off x="661492" y="3960516"/>
            <a:ext cx="3054053" cy="1101824"/>
          </a:xfrm>
          <a:prstGeom prst="roundRect">
            <a:avLst>
              <a:gd name="adj" fmla="val 7205"/>
            </a:avLst>
          </a:prstGeom>
          <a:solidFill>
            <a:srgbClr val="E2E3E9"/>
          </a:solidFill>
          <a:ln w="7620">
            <a:solidFill>
              <a:srgbClr val="C8C9CF"/>
            </a:solidFill>
            <a:prstDash val="solid"/>
          </a:ln>
        </p:spPr>
      </p:sp>
      <p:sp>
        <p:nvSpPr>
          <p:cNvPr id="11" name="Text 8"/>
          <p:cNvSpPr/>
          <p:nvPr/>
        </p:nvSpPr>
        <p:spPr>
          <a:xfrm>
            <a:off x="856854" y="4155877"/>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Next</a:t>
            </a:r>
            <a:endParaRPr lang="en-US" sz="1833" dirty="0"/>
          </a:p>
        </p:txBody>
      </p:sp>
      <p:sp>
        <p:nvSpPr>
          <p:cNvPr id="12" name="Text 9"/>
          <p:cNvSpPr/>
          <p:nvPr/>
        </p:nvSpPr>
        <p:spPr>
          <a:xfrm>
            <a:off x="856854" y="4564559"/>
            <a:ext cx="2663329"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0x01, no arguments.</a:t>
            </a:r>
            <a:endParaRPr lang="en-US" sz="1458" dirty="0"/>
          </a:p>
        </p:txBody>
      </p:sp>
      <p:sp>
        <p:nvSpPr>
          <p:cNvPr id="13" name="Shape 10"/>
          <p:cNvSpPr/>
          <p:nvPr/>
        </p:nvSpPr>
        <p:spPr>
          <a:xfrm>
            <a:off x="3904556" y="3960516"/>
            <a:ext cx="3054053" cy="1101824"/>
          </a:xfrm>
          <a:prstGeom prst="roundRect">
            <a:avLst>
              <a:gd name="adj" fmla="val 7205"/>
            </a:avLst>
          </a:prstGeom>
          <a:solidFill>
            <a:srgbClr val="E2E3E9"/>
          </a:solidFill>
          <a:ln w="7620">
            <a:solidFill>
              <a:srgbClr val="C8C9CF"/>
            </a:solidFill>
            <a:prstDash val="solid"/>
          </a:ln>
        </p:spPr>
      </p:sp>
      <p:sp>
        <p:nvSpPr>
          <p:cNvPr id="14" name="Text 11"/>
          <p:cNvSpPr/>
          <p:nvPr/>
        </p:nvSpPr>
        <p:spPr>
          <a:xfrm>
            <a:off x="4099918" y="4155877"/>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Previous</a:t>
            </a:r>
            <a:endParaRPr lang="en-US" sz="1833" dirty="0"/>
          </a:p>
        </p:txBody>
      </p:sp>
      <p:sp>
        <p:nvSpPr>
          <p:cNvPr id="15" name="Text 12"/>
          <p:cNvSpPr/>
          <p:nvPr/>
        </p:nvSpPr>
        <p:spPr>
          <a:xfrm>
            <a:off x="4099918" y="4564559"/>
            <a:ext cx="2663329"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0x02, no arguments.</a:t>
            </a:r>
            <a:endParaRPr lang="en-US" sz="1458" dirty="0"/>
          </a:p>
        </p:txBody>
      </p:sp>
    </p:spTree>
    <p:extLst>
      <p:ext uri="{BB962C8B-B14F-4D97-AF65-F5344CB8AC3E}">
        <p14:creationId xmlns:p14="http://schemas.microsoft.com/office/powerpoint/2010/main" val="1752246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644353"/>
            <a:ext cx="5940028" cy="590649"/>
          </a:xfrm>
          <a:prstGeom prst="rect">
            <a:avLst/>
          </a:prstGeom>
          <a:noFill/>
          <a:ln/>
        </p:spPr>
        <p:txBody>
          <a:bodyPr wrap="none" lIns="0" tIns="0" rIns="0" bIns="0" rtlCol="0" anchor="t"/>
          <a:lstStyle/>
          <a:p>
            <a:pPr>
              <a:lnSpc>
                <a:spcPts val="4625"/>
              </a:lnSpc>
            </a:pPr>
            <a:r>
              <a:rPr lang="en-US" sz="3708" dirty="0">
                <a:solidFill>
                  <a:srgbClr val="505468"/>
                </a:solidFill>
                <a:latin typeface="Instrument Sans Semi Bold" pitchFamily="34" charset="0"/>
                <a:ea typeface="Instrument Sans Semi Bold" pitchFamily="34" charset="-122"/>
                <a:cs typeface="Instrument Sans Semi Bold" pitchFamily="34" charset="-120"/>
              </a:rPr>
              <a:t>Control Commands (cont.)</a:t>
            </a:r>
            <a:endParaRPr lang="en-US" sz="3708" dirty="0"/>
          </a:p>
        </p:txBody>
      </p:sp>
      <p:sp>
        <p:nvSpPr>
          <p:cNvPr id="4" name="Shape 1"/>
          <p:cNvSpPr/>
          <p:nvPr/>
        </p:nvSpPr>
        <p:spPr>
          <a:xfrm>
            <a:off x="5233492" y="2518469"/>
            <a:ext cx="3054053" cy="1404243"/>
          </a:xfrm>
          <a:prstGeom prst="roundRect">
            <a:avLst>
              <a:gd name="adj" fmla="val 5654"/>
            </a:avLst>
          </a:prstGeom>
          <a:solidFill>
            <a:srgbClr val="E2E3E9"/>
          </a:solidFill>
          <a:ln w="7620">
            <a:solidFill>
              <a:srgbClr val="C8C9CF"/>
            </a:solidFill>
            <a:prstDash val="solid"/>
          </a:ln>
        </p:spPr>
      </p:sp>
      <p:sp>
        <p:nvSpPr>
          <p:cNvPr id="5" name="Text 2"/>
          <p:cNvSpPr/>
          <p:nvPr/>
        </p:nvSpPr>
        <p:spPr>
          <a:xfrm>
            <a:off x="5428854" y="2713832"/>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Play File by Index</a:t>
            </a:r>
            <a:endParaRPr lang="en-US" sz="1833" dirty="0"/>
          </a:p>
        </p:txBody>
      </p:sp>
      <p:sp>
        <p:nvSpPr>
          <p:cNvPr id="6" name="Text 3"/>
          <p:cNvSpPr/>
          <p:nvPr/>
        </p:nvSpPr>
        <p:spPr>
          <a:xfrm>
            <a:off x="5428854" y="3122514"/>
            <a:ext cx="2663329" cy="604838"/>
          </a:xfrm>
          <a:prstGeom prst="rect">
            <a:avLst/>
          </a:prstGeom>
          <a:noFill/>
          <a:ln/>
        </p:spPr>
        <p:txBody>
          <a:bodyPr wrap="squar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0x03, 2 arguments: high and low 8 bits of index number.</a:t>
            </a:r>
            <a:endParaRPr lang="en-US" sz="1458" dirty="0"/>
          </a:p>
        </p:txBody>
      </p:sp>
      <p:sp>
        <p:nvSpPr>
          <p:cNvPr id="7" name="Shape 4"/>
          <p:cNvSpPr/>
          <p:nvPr/>
        </p:nvSpPr>
        <p:spPr>
          <a:xfrm>
            <a:off x="8476556" y="2518469"/>
            <a:ext cx="3054053" cy="1404243"/>
          </a:xfrm>
          <a:prstGeom prst="roundRect">
            <a:avLst>
              <a:gd name="adj" fmla="val 5654"/>
            </a:avLst>
          </a:prstGeom>
          <a:solidFill>
            <a:srgbClr val="E2E3E9"/>
          </a:solidFill>
          <a:ln w="7620">
            <a:solidFill>
              <a:srgbClr val="C8C9CF"/>
            </a:solidFill>
            <a:prstDash val="solid"/>
          </a:ln>
        </p:spPr>
      </p:sp>
      <p:sp>
        <p:nvSpPr>
          <p:cNvPr id="8" name="Text 5"/>
          <p:cNvSpPr/>
          <p:nvPr/>
        </p:nvSpPr>
        <p:spPr>
          <a:xfrm>
            <a:off x="8671918" y="2713832"/>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Change Folder</a:t>
            </a:r>
            <a:endParaRPr lang="en-US" sz="1833" dirty="0"/>
          </a:p>
        </p:txBody>
      </p:sp>
      <p:sp>
        <p:nvSpPr>
          <p:cNvPr id="9" name="Text 6"/>
          <p:cNvSpPr/>
          <p:nvPr/>
        </p:nvSpPr>
        <p:spPr>
          <a:xfrm>
            <a:off x="8671918" y="3122514"/>
            <a:ext cx="2663329" cy="604838"/>
          </a:xfrm>
          <a:prstGeom prst="rect">
            <a:avLst/>
          </a:prstGeom>
          <a:noFill/>
          <a:ln/>
        </p:spPr>
        <p:txBody>
          <a:bodyPr wrap="squar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0x0F, 1 argument: 0x01 for next, 0x00 for previous.</a:t>
            </a:r>
            <a:endParaRPr lang="en-US" sz="1458" dirty="0"/>
          </a:p>
        </p:txBody>
      </p:sp>
      <p:sp>
        <p:nvSpPr>
          <p:cNvPr id="10" name="Shape 7"/>
          <p:cNvSpPr/>
          <p:nvPr/>
        </p:nvSpPr>
        <p:spPr>
          <a:xfrm>
            <a:off x="5233492" y="4111725"/>
            <a:ext cx="6297018" cy="1101824"/>
          </a:xfrm>
          <a:prstGeom prst="roundRect">
            <a:avLst>
              <a:gd name="adj" fmla="val 7205"/>
            </a:avLst>
          </a:prstGeom>
          <a:solidFill>
            <a:srgbClr val="E2E3E9"/>
          </a:solidFill>
          <a:ln w="7620">
            <a:solidFill>
              <a:srgbClr val="C8C9CF"/>
            </a:solidFill>
            <a:prstDash val="solid"/>
          </a:ln>
        </p:spPr>
      </p:sp>
      <p:sp>
        <p:nvSpPr>
          <p:cNvPr id="11" name="Text 8"/>
          <p:cNvSpPr/>
          <p:nvPr/>
        </p:nvSpPr>
        <p:spPr>
          <a:xfrm>
            <a:off x="5428854" y="4307086"/>
            <a:ext cx="315773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Play File by Folder and Name</a:t>
            </a:r>
            <a:endParaRPr lang="en-US" sz="1833" dirty="0"/>
          </a:p>
        </p:txBody>
      </p:sp>
      <p:sp>
        <p:nvSpPr>
          <p:cNvPr id="12" name="Text 9"/>
          <p:cNvSpPr/>
          <p:nvPr/>
        </p:nvSpPr>
        <p:spPr>
          <a:xfrm>
            <a:off x="5428854" y="4715769"/>
            <a:ext cx="5906294"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0x12, 2 arguments: folder number and file number.</a:t>
            </a:r>
            <a:endParaRPr lang="en-US" sz="1458" dirty="0"/>
          </a:p>
        </p:txBody>
      </p:sp>
    </p:spTree>
    <p:extLst>
      <p:ext uri="{BB962C8B-B14F-4D97-AF65-F5344CB8AC3E}">
        <p14:creationId xmlns:p14="http://schemas.microsoft.com/office/powerpoint/2010/main" val="51882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644353"/>
            <a:ext cx="5940028" cy="590649"/>
          </a:xfrm>
          <a:prstGeom prst="rect">
            <a:avLst/>
          </a:prstGeom>
          <a:noFill/>
          <a:ln/>
        </p:spPr>
        <p:txBody>
          <a:bodyPr wrap="none" lIns="0" tIns="0" rIns="0" bIns="0" rtlCol="0" anchor="t"/>
          <a:lstStyle/>
          <a:p>
            <a:pPr>
              <a:lnSpc>
                <a:spcPts val="4625"/>
              </a:lnSpc>
            </a:pPr>
            <a:r>
              <a:rPr lang="en-US" sz="3708" dirty="0">
                <a:solidFill>
                  <a:srgbClr val="505468"/>
                </a:solidFill>
                <a:latin typeface="Instrument Sans Semi Bold" pitchFamily="34" charset="0"/>
                <a:ea typeface="Instrument Sans Semi Bold" pitchFamily="34" charset="-122"/>
                <a:cs typeface="Instrument Sans Semi Bold" pitchFamily="34" charset="-120"/>
              </a:rPr>
              <a:t>Control Commands (cont.)</a:t>
            </a:r>
            <a:endParaRPr lang="en-US" sz="3708" dirty="0"/>
          </a:p>
        </p:txBody>
      </p:sp>
      <p:sp>
        <p:nvSpPr>
          <p:cNvPr id="4" name="Shape 1"/>
          <p:cNvSpPr/>
          <p:nvPr/>
        </p:nvSpPr>
        <p:spPr>
          <a:xfrm>
            <a:off x="5233492" y="2518469"/>
            <a:ext cx="3054053" cy="1404243"/>
          </a:xfrm>
          <a:prstGeom prst="roundRect">
            <a:avLst>
              <a:gd name="adj" fmla="val 5654"/>
            </a:avLst>
          </a:prstGeom>
          <a:solidFill>
            <a:srgbClr val="E2E3E9"/>
          </a:solidFill>
          <a:ln w="7620">
            <a:solidFill>
              <a:srgbClr val="C8C9CF"/>
            </a:solidFill>
            <a:prstDash val="solid"/>
          </a:ln>
        </p:spPr>
      </p:sp>
      <p:sp>
        <p:nvSpPr>
          <p:cNvPr id="5" name="Text 2"/>
          <p:cNvSpPr/>
          <p:nvPr/>
        </p:nvSpPr>
        <p:spPr>
          <a:xfrm>
            <a:off x="5428854" y="2713832"/>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Play File by Index</a:t>
            </a:r>
            <a:endParaRPr lang="en-US" sz="1833" dirty="0"/>
          </a:p>
        </p:txBody>
      </p:sp>
      <p:sp>
        <p:nvSpPr>
          <p:cNvPr id="6" name="Text 3"/>
          <p:cNvSpPr/>
          <p:nvPr/>
        </p:nvSpPr>
        <p:spPr>
          <a:xfrm>
            <a:off x="5428854" y="3122514"/>
            <a:ext cx="2663329" cy="604838"/>
          </a:xfrm>
          <a:prstGeom prst="rect">
            <a:avLst/>
          </a:prstGeom>
          <a:noFill/>
          <a:ln/>
        </p:spPr>
        <p:txBody>
          <a:bodyPr wrap="squar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0x03, 2 arguments: high and low 8 bits of index number.</a:t>
            </a:r>
            <a:endParaRPr lang="en-US" sz="1458" dirty="0"/>
          </a:p>
        </p:txBody>
      </p:sp>
      <p:sp>
        <p:nvSpPr>
          <p:cNvPr id="7" name="Shape 4"/>
          <p:cNvSpPr/>
          <p:nvPr/>
        </p:nvSpPr>
        <p:spPr>
          <a:xfrm>
            <a:off x="8476556" y="2518469"/>
            <a:ext cx="3054053" cy="1404243"/>
          </a:xfrm>
          <a:prstGeom prst="roundRect">
            <a:avLst>
              <a:gd name="adj" fmla="val 5654"/>
            </a:avLst>
          </a:prstGeom>
          <a:solidFill>
            <a:srgbClr val="E2E3E9"/>
          </a:solidFill>
          <a:ln w="7620">
            <a:solidFill>
              <a:srgbClr val="C8C9CF"/>
            </a:solidFill>
            <a:prstDash val="solid"/>
          </a:ln>
        </p:spPr>
      </p:sp>
      <p:sp>
        <p:nvSpPr>
          <p:cNvPr id="8" name="Text 5"/>
          <p:cNvSpPr/>
          <p:nvPr/>
        </p:nvSpPr>
        <p:spPr>
          <a:xfrm>
            <a:off x="8671918" y="2713832"/>
            <a:ext cx="236269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Change Folder</a:t>
            </a:r>
            <a:endParaRPr lang="en-US" sz="1833" dirty="0"/>
          </a:p>
        </p:txBody>
      </p:sp>
      <p:sp>
        <p:nvSpPr>
          <p:cNvPr id="9" name="Text 6"/>
          <p:cNvSpPr/>
          <p:nvPr/>
        </p:nvSpPr>
        <p:spPr>
          <a:xfrm>
            <a:off x="8671918" y="3122514"/>
            <a:ext cx="2663329" cy="604838"/>
          </a:xfrm>
          <a:prstGeom prst="rect">
            <a:avLst/>
          </a:prstGeom>
          <a:noFill/>
          <a:ln/>
        </p:spPr>
        <p:txBody>
          <a:bodyPr wrap="squar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0x0F, 1 argument: 0x01 for next, 0x00 for previous.</a:t>
            </a:r>
            <a:endParaRPr lang="en-US" sz="1458" dirty="0"/>
          </a:p>
        </p:txBody>
      </p:sp>
      <p:sp>
        <p:nvSpPr>
          <p:cNvPr id="10" name="Shape 7"/>
          <p:cNvSpPr/>
          <p:nvPr/>
        </p:nvSpPr>
        <p:spPr>
          <a:xfrm>
            <a:off x="5233492" y="4111725"/>
            <a:ext cx="6297018" cy="1101824"/>
          </a:xfrm>
          <a:prstGeom prst="roundRect">
            <a:avLst>
              <a:gd name="adj" fmla="val 7205"/>
            </a:avLst>
          </a:prstGeom>
          <a:solidFill>
            <a:srgbClr val="E2E3E9"/>
          </a:solidFill>
          <a:ln w="7620">
            <a:solidFill>
              <a:srgbClr val="C8C9CF"/>
            </a:solidFill>
            <a:prstDash val="solid"/>
          </a:ln>
        </p:spPr>
      </p:sp>
      <p:sp>
        <p:nvSpPr>
          <p:cNvPr id="11" name="Text 8"/>
          <p:cNvSpPr/>
          <p:nvPr/>
        </p:nvSpPr>
        <p:spPr>
          <a:xfrm>
            <a:off x="5428854" y="4307086"/>
            <a:ext cx="3157736" cy="295275"/>
          </a:xfrm>
          <a:prstGeom prst="rect">
            <a:avLst/>
          </a:prstGeom>
          <a:noFill/>
          <a:ln/>
        </p:spPr>
        <p:txBody>
          <a:bodyPr wrap="none" lIns="0" tIns="0" rIns="0" bIns="0" rtlCol="0" anchor="t"/>
          <a:lstStyle/>
          <a:p>
            <a:pPr>
              <a:lnSpc>
                <a:spcPts val="2292"/>
              </a:lnSpc>
            </a:pPr>
            <a:r>
              <a:rPr lang="en-US" sz="1833" dirty="0">
                <a:solidFill>
                  <a:srgbClr val="5B5F71"/>
                </a:solidFill>
                <a:latin typeface="Instrument Sans Semi Bold" pitchFamily="34" charset="0"/>
                <a:ea typeface="Instrument Sans Semi Bold" pitchFamily="34" charset="-122"/>
                <a:cs typeface="Instrument Sans Semi Bold" pitchFamily="34" charset="-120"/>
              </a:rPr>
              <a:t>Play File by Folder and Name</a:t>
            </a:r>
            <a:endParaRPr lang="en-US" sz="1833" dirty="0"/>
          </a:p>
        </p:txBody>
      </p:sp>
      <p:sp>
        <p:nvSpPr>
          <p:cNvPr id="12" name="Text 9"/>
          <p:cNvSpPr/>
          <p:nvPr/>
        </p:nvSpPr>
        <p:spPr>
          <a:xfrm>
            <a:off x="5428854" y="4715769"/>
            <a:ext cx="5906294" cy="302419"/>
          </a:xfrm>
          <a:prstGeom prst="rect">
            <a:avLst/>
          </a:prstGeom>
          <a:noFill/>
          <a:ln/>
        </p:spPr>
        <p:txBody>
          <a:bodyPr wrap="none" lIns="0" tIns="0" rIns="0" bIns="0" rtlCol="0" anchor="t"/>
          <a:lstStyle/>
          <a:p>
            <a:pPr>
              <a:lnSpc>
                <a:spcPts val="2375"/>
              </a:lnSpc>
            </a:pPr>
            <a:r>
              <a:rPr lang="en-US" sz="1458" dirty="0">
                <a:solidFill>
                  <a:srgbClr val="5B5F71"/>
                </a:solidFill>
                <a:latin typeface="Instrument Sans Medium" pitchFamily="34" charset="0"/>
                <a:ea typeface="Instrument Sans Medium" pitchFamily="34" charset="-122"/>
                <a:cs typeface="Instrument Sans Medium" pitchFamily="34" charset="-120"/>
              </a:rPr>
              <a:t>0x12, 2 arguments: folder number and file number.</a:t>
            </a:r>
            <a:endParaRPr lang="en-US" sz="1458" dirty="0"/>
          </a:p>
        </p:txBody>
      </p:sp>
    </p:spTree>
    <p:extLst>
      <p:ext uri="{BB962C8B-B14F-4D97-AF65-F5344CB8AC3E}">
        <p14:creationId xmlns:p14="http://schemas.microsoft.com/office/powerpoint/2010/main" val="3931699677"/>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{0135C112-545F-43F5-A59C-B8D31EB7BDED}tf56160789_win32</Template>
  <TotalTime>111</TotalTime>
  <Words>1703</Words>
  <Application>Microsoft Office PowerPoint</Application>
  <PresentationFormat>Widescreen</PresentationFormat>
  <Paragraphs>261</Paragraphs>
  <Slides>29</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Alice</vt:lpstr>
      <vt:lpstr>Arial</vt:lpstr>
      <vt:lpstr>Bookman Old Style</vt:lpstr>
      <vt:lpstr>Calibri</vt:lpstr>
      <vt:lpstr>Crimson Pro Semi Bold</vt:lpstr>
      <vt:lpstr>Franklin Gothic Book</vt:lpstr>
      <vt:lpstr>Heebo</vt:lpstr>
      <vt:lpstr>Instrument Sans Medium</vt:lpstr>
      <vt:lpstr>Instrument Sans Semi Bold</vt:lpstr>
      <vt:lpstr>Lora</vt:lpstr>
      <vt:lpstr>Nunito Semi Bold</vt:lpstr>
      <vt:lpstr>PT Sans</vt:lpstr>
      <vt:lpstr>Times New Roman</vt:lpstr>
      <vt:lpstr>Custom</vt:lpstr>
      <vt:lpstr>Gate Monitoring System V1.0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5:EEPROM and I2C Protocol</vt:lpstr>
      <vt:lpstr>PowerPoint Presentation</vt:lpstr>
      <vt:lpstr>PowerPoint Presentation</vt:lpstr>
      <vt:lpstr>PowerPoint Presentation</vt:lpstr>
      <vt:lpstr>PowerPoint Presentation</vt:lpstr>
      <vt:lpstr>Your best quote that reflects your approach… “It’s one small step for man, one giant leap for mankind.”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Somanapalli Dinesh</dc:creator>
  <cp:lastModifiedBy>Somanapalli Dinesh</cp:lastModifiedBy>
  <cp:revision>3</cp:revision>
  <dcterms:created xsi:type="dcterms:W3CDTF">2024-12-30T19:56:21Z</dcterms:created>
  <dcterms:modified xsi:type="dcterms:W3CDTF">2025-01-02T17:47:02Z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